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708" r:id="rId3"/>
    <p:sldMasterId id="2147483732" r:id="rId4"/>
  </p:sldMasterIdLst>
  <p:notesMasterIdLst>
    <p:notesMasterId r:id="rId31"/>
  </p:notesMasterIdLst>
  <p:sldIdLst>
    <p:sldId id="289" r:id="rId5"/>
    <p:sldId id="295" r:id="rId6"/>
    <p:sldId id="267" r:id="rId7"/>
    <p:sldId id="268" r:id="rId8"/>
    <p:sldId id="269" r:id="rId9"/>
    <p:sldId id="297" r:id="rId10"/>
    <p:sldId id="275" r:id="rId11"/>
    <p:sldId id="261" r:id="rId12"/>
    <p:sldId id="276" r:id="rId13"/>
    <p:sldId id="298" r:id="rId14"/>
    <p:sldId id="299" r:id="rId15"/>
    <p:sldId id="271" r:id="rId16"/>
    <p:sldId id="301" r:id="rId17"/>
    <p:sldId id="302" r:id="rId18"/>
    <p:sldId id="303" r:id="rId19"/>
    <p:sldId id="304" r:id="rId20"/>
    <p:sldId id="314" r:id="rId21"/>
    <p:sldId id="315" r:id="rId22"/>
    <p:sldId id="309" r:id="rId23"/>
    <p:sldId id="310" r:id="rId24"/>
    <p:sldId id="313" r:id="rId25"/>
    <p:sldId id="316" r:id="rId26"/>
    <p:sldId id="305" r:id="rId27"/>
    <p:sldId id="306" r:id="rId28"/>
    <p:sldId id="307" r:id="rId29"/>
    <p:sldId id="308" r:id="rId30"/>
  </p:sldIdLst>
  <p:sldSz cx="12192000" cy="6858000"/>
  <p:notesSz cx="6858000" cy="9144000"/>
  <p:embeddedFontLst>
    <p:embeddedFont>
      <p:font typeface="Calibri Light" pitchFamily="34" charset="0"/>
      <p:regular r:id="rId32"/>
      <p:italic r:id="rId33"/>
    </p:embeddedFont>
    <p:embeddedFont>
      <p:font typeface="Century Gothic" pitchFamily="34" charset="0"/>
      <p:regular r:id="rId34"/>
      <p:bold r:id="rId35"/>
      <p:italic r:id="rId36"/>
      <p:boldItalic r:id="rId37"/>
    </p:embeddedFont>
    <p:embeddedFont>
      <p:font typeface="Gill Sans MT" pitchFamily="34" charset="0"/>
      <p:regular r:id="rId38"/>
      <p:bold r:id="rId39"/>
      <p:italic r:id="rId40"/>
      <p:boldItalic r:id="rId41"/>
    </p:embeddedFont>
    <p:embeddedFont>
      <p:font typeface="宋体" pitchFamily="2" charset="-122"/>
      <p:regular r:id="rId42"/>
    </p:embeddedFont>
    <p:embeddedFont>
      <p:font typeface="Wingdings 2" pitchFamily="18" charset="2"/>
      <p:regular r:id="rId43"/>
    </p:embeddedFont>
    <p:embeddedFont>
      <p:font typeface="微软雅黑" pitchFamily="34" charset="-122"/>
      <p:regular r:id="rId44"/>
      <p:bold r:id="rId45"/>
    </p:embeddedFont>
    <p:embeddedFont>
      <p:font typeface="Calibri" pitchFamily="34" charset="0"/>
      <p:regular r:id="rId46"/>
      <p:bold r:id="rId47"/>
      <p:italic r:id="rId48"/>
      <p:boldItalic r:id="rId49"/>
    </p:embeddedFont>
    <p:embeddedFont>
      <p:font typeface="Wingdings 3" pitchFamily="18" charset="2"/>
      <p:regular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AF"/>
    <a:srgbClr val="B9FFFF"/>
    <a:srgbClr val="0033CC"/>
    <a:srgbClr val="FFDDEE"/>
    <a:srgbClr val="CCECFF"/>
    <a:srgbClr val="E8FFD1"/>
    <a:srgbClr val="FFCDFF"/>
    <a:srgbClr val="00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0"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03A08B-7EFB-41FB-BECC-B17318E3F9E5}" type="datetimeFigureOut">
              <a:rPr lang="en-US" smtClean="0"/>
              <a:t>10/2/2021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5DAF5-9329-4F9B-8C2D-C074BAE60E91}" type="slidenum">
              <a:rPr lang="en-US" smtClean="0"/>
              <a:t>‹#›</a:t>
            </a:fld>
            <a:endParaRPr lang="en-US"/>
          </a:p>
        </p:txBody>
      </p:sp>
    </p:spTree>
    <p:extLst>
      <p:ext uri="{BB962C8B-B14F-4D97-AF65-F5344CB8AC3E}">
        <p14:creationId xmlns:p14="http://schemas.microsoft.com/office/powerpoint/2010/main" val="406556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78814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40559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90958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02381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2262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831362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29118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988506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79435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A39F62-7D48-4B1E-B3C5-3D863025E41B}"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168069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39F62-7D48-4B1E-B3C5-3D863025E41B}"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51229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31270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328003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4010969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526450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159152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09412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79877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144895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561926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867729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932921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165023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475553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6549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980830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772249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778124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A39F62-7D48-4B1E-B3C5-3D863025E41B}"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663278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39F62-7D48-4B1E-B3C5-3D863025E41B}"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52826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3928874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881123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4032046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360323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687732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74626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633124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00917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4051063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927468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A39F62-7D48-4B1E-B3C5-3D863025E41B}"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94175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39F62-7D48-4B1E-B3C5-3D863025E41B}"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748325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808482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572319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6373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39F62-7D48-4B1E-B3C5-3D863025E41B}" type="datetimeFigureOut">
              <a:rPr lang="en-US" smtClean="0"/>
              <a:pPr/>
              <a:t>10/2/2021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313163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3FCA434-7EF4-4478-9F61-AA39020C2AF6}"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80453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793455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CA434-7EF4-4478-9F61-AA39020C2AF6}"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9201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635778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516046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A39F62-7D48-4B1E-B3C5-3D863025E41B}" type="datetimeFigureOut">
              <a:rPr lang="en-US" smtClean="0"/>
              <a:pPr/>
              <a:t>10/2/2021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03345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39F62-7D48-4B1E-B3C5-3D863025E41B}" type="datetimeFigureOut">
              <a:rPr lang="en-US" smtClean="0"/>
              <a:pPr/>
              <a:t>10/2/2021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08727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39F62-7D48-4B1E-B3C5-3D863025E41B}" type="datetimeFigureOut">
              <a:rPr lang="en-US" smtClean="0"/>
              <a:pPr/>
              <a:t>10/2/2021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138847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246264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39F62-7D48-4B1E-B3C5-3D863025E41B}" type="datetimeFigureOut">
              <a:rPr lang="en-US" smtClean="0"/>
              <a:pPr/>
              <a:t>10/2/2021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CA434-7EF4-4478-9F61-AA39020C2AF6}" type="slidenum">
              <a:rPr lang="en-US" smtClean="0"/>
              <a:pPr/>
              <a:t>‹#›</a:t>
            </a:fld>
            <a:endParaRPr lang="en-US"/>
          </a:p>
        </p:txBody>
      </p:sp>
    </p:spTree>
    <p:extLst>
      <p:ext uri="{BB962C8B-B14F-4D97-AF65-F5344CB8AC3E}">
        <p14:creationId xmlns:p14="http://schemas.microsoft.com/office/powerpoint/2010/main" val="302625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283973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3492637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3FCA434-7EF4-4478-9F61-AA39020C2AF6}"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37229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A39F62-7D48-4B1E-B3C5-3D863025E41B}" type="datetimeFigureOut">
              <a:rPr lang="en-US" smtClean="0"/>
              <a:pPr/>
              <a:t>10/2/2021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3FCA434-7EF4-4478-9F61-AA39020C2AF6}" type="slidenum">
              <a:rPr lang="en-US" smtClean="0"/>
              <a:pPr/>
              <a:t>‹#›</a:t>
            </a:fld>
            <a:endParaRPr lang="en-US"/>
          </a:p>
        </p:txBody>
      </p:sp>
    </p:spTree>
    <p:extLst>
      <p:ext uri="{BB962C8B-B14F-4D97-AF65-F5344CB8AC3E}">
        <p14:creationId xmlns:p14="http://schemas.microsoft.com/office/powerpoint/2010/main" val="30996765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jpe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jpe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044926" y="1404006"/>
            <a:ext cx="3676074" cy="584775"/>
          </a:xfrm>
          <a:prstGeom prst="rect">
            <a:avLst/>
          </a:prstGeom>
          <a:noFill/>
          <a:ln w="28575">
            <a:solidFill>
              <a:srgbClr val="FF3399"/>
            </a:solidFill>
            <a:miter lim="800000"/>
            <a:headEnd/>
            <a:tailEnd/>
          </a:ln>
          <a:effectLst>
            <a:reflection blurRad="6350" stA="50000" endA="300" endPos="55500" dist="50800" dir="5400000" sy="-100000" algn="bl" rotWithShape="0"/>
          </a:effectLst>
          <a:scene3d>
            <a:camera prst="orthographicFront"/>
            <a:lightRig rig="threePt" dir="t"/>
          </a:scene3d>
          <a:sp3d>
            <a:bevelT prst="relaxedInset"/>
          </a:sp3d>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ctr" eaLnBrk="1" hangingPunct="1">
              <a:spcBef>
                <a:spcPct val="50000"/>
              </a:spcBef>
            </a:pPr>
            <a:r>
              <a:rPr lang="en-US" sz="3200" dirty="0" smtClean="0">
                <a:solidFill>
                  <a:srgbClr val="FF0000"/>
                </a:solidFill>
                <a:latin typeface="Times New Roman" panose="02020603050405020304" pitchFamily="18" charset="0"/>
                <a:cs typeface="Times New Roman" panose="02020603050405020304" pitchFamily="18" charset="0"/>
              </a:rPr>
              <a:t>LỊCH SỬ</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706255" y="2315690"/>
            <a:ext cx="6616653"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rPr>
              <a:t>“DẠY THEO CHỦ ĐỀ: CHUYỆN KỂ VỀ TRƯƠNG ĐỊNH, NGUYỄN TRƯỜNG TỘ VÀ TÔN THẤT THUYẾT”</a:t>
            </a:r>
          </a:p>
          <a:p>
            <a:pPr algn="ctr"/>
            <a:r>
              <a:rPr lang="en-US" sz="3200" b="1" dirty="0" smtClean="0">
                <a:ln w="11430"/>
                <a:solidFill>
                  <a:srgbClr val="FF0000"/>
                </a:solidFill>
                <a:effectLst>
                  <a:outerShdw blurRad="50800" dist="39000" dir="5460000" algn="tl">
                    <a:srgbClr val="000000">
                      <a:alpha val="38000"/>
                    </a:srgbClr>
                  </a:outerShdw>
                </a:effectLst>
              </a:rPr>
              <a:t>( </a:t>
            </a:r>
            <a:r>
              <a:rPr lang="en-US" sz="3200" b="1" dirty="0" err="1" smtClean="0">
                <a:ln w="11430"/>
                <a:solidFill>
                  <a:srgbClr val="FF0000"/>
                </a:solidFill>
                <a:effectLst>
                  <a:outerShdw blurRad="50800" dist="39000" dir="5460000" algn="tl">
                    <a:srgbClr val="000000">
                      <a:alpha val="38000"/>
                    </a:srgbClr>
                  </a:outerShdw>
                </a:effectLst>
              </a:rPr>
              <a:t>tiết</a:t>
            </a:r>
            <a:r>
              <a:rPr lang="en-US" sz="3200" b="1" dirty="0" smtClean="0">
                <a:ln w="11430"/>
                <a:solidFill>
                  <a:srgbClr val="FF0000"/>
                </a:solidFill>
                <a:effectLst>
                  <a:outerShdw blurRad="50800" dist="39000" dir="5460000" algn="tl">
                    <a:srgbClr val="000000">
                      <a:alpha val="38000"/>
                    </a:srgbClr>
                  </a:outerShdw>
                </a:effectLst>
              </a:rPr>
              <a:t> 2)</a:t>
            </a:r>
            <a:r>
              <a:rPr lang="en-US" sz="3200" b="1" cap="none" spc="0" dirty="0" smtClean="0">
                <a:ln w="11430"/>
                <a:solidFill>
                  <a:srgbClr val="FF0000"/>
                </a:solidFill>
                <a:effectLst>
                  <a:outerShdw blurRad="50800" dist="39000" dir="5460000" algn="tl">
                    <a:srgbClr val="000000">
                      <a:alpha val="38000"/>
                    </a:srgbClr>
                  </a:outerShdw>
                </a:effectLst>
              </a:rPr>
              <a:t> </a:t>
            </a:r>
            <a:endParaRPr lang="en-US" sz="32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0740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07397" y="692728"/>
            <a:ext cx="4627813" cy="1011383"/>
          </a:xfrm>
          <a:prstGeom prst="ellipse">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Thái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vua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Nguyễn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Oval 4"/>
          <p:cNvSpPr/>
          <p:nvPr/>
        </p:nvSpPr>
        <p:spPr>
          <a:xfrm>
            <a:off x="509210" y="3584417"/>
            <a:ext cx="4836840" cy="3131960"/>
          </a:xfrm>
          <a:prstGeom prst="ellipse">
            <a:avLst/>
          </a:prstGeom>
          <a:solidFill>
            <a:srgbClr val="FFD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tx1"/>
                </a:solidFill>
                <a:latin typeface="Times New Roman" panose="02020603050405020304" pitchFamily="18" charset="0"/>
                <a:cs typeface="Times New Roman" panose="02020603050405020304" pitchFamily="18" charset="0"/>
              </a:rPr>
              <a:t>Quan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lại</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nhiều</a:t>
            </a:r>
            <a:r>
              <a:rPr lang="en-US" sz="3000" b="1" dirty="0" smtClean="0">
                <a:solidFill>
                  <a:schemeClr val="tx1"/>
                </a:solidFill>
                <a:latin typeface="Times New Roman" panose="02020603050405020304" pitchFamily="18" charset="0"/>
                <a:cs typeface="Times New Roman" panose="02020603050405020304" pitchFamily="18" charset="0"/>
              </a:rPr>
              <a:t> ý </a:t>
            </a:r>
            <a:r>
              <a:rPr lang="en-US" sz="3000" b="1" dirty="0" err="1" smtClean="0">
                <a:solidFill>
                  <a:schemeClr val="tx1"/>
                </a:solidFill>
                <a:latin typeface="Times New Roman" panose="02020603050405020304" pitchFamily="18" charset="0"/>
                <a:cs typeface="Times New Roman" panose="02020603050405020304" pitchFamily="18" charset="0"/>
              </a:rPr>
              <a:t>kiến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trái</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chiều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triều</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đình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nhà</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Nguyễn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bảo</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thủ</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không</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đồng</a:t>
            </a:r>
            <a:r>
              <a:rPr lang="en-US" sz="3000" b="1" dirty="0" smtClean="0">
                <a:solidFill>
                  <a:schemeClr val="tx1"/>
                </a:solidFill>
                <a:latin typeface="Times New Roman" panose="02020603050405020304" pitchFamily="18" charset="0"/>
                <a:cs typeface="Times New Roman" panose="02020603050405020304" pitchFamily="18" charset="0"/>
              </a:rPr>
              <a:t> ý </a:t>
            </a:r>
            <a:r>
              <a:rPr lang="en-US" sz="3000" b="1" dirty="0" err="1" smtClean="0">
                <a:solidFill>
                  <a:schemeClr val="tx1"/>
                </a:solidFill>
                <a:latin typeface="Times New Roman" panose="02020603050405020304" pitchFamily="18" charset="0"/>
                <a:cs typeface="Times New Roman" panose="02020603050405020304" pitchFamily="18" charset="0"/>
              </a:rPr>
              <a:t>đổi</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mới</a:t>
            </a:r>
            <a:r>
              <a:rPr lang="en-US" sz="3000" dirty="0" smtClean="0">
                <a:solidFill>
                  <a:schemeClr val="tx1"/>
                </a:solidFill>
                <a:latin typeface="Times New Roman" panose="02020603050405020304" pitchFamily="18" charset="0"/>
                <a:cs typeface="Times New Roman" panose="02020603050405020304" pitchFamily="18" charset="0"/>
              </a:rPr>
              <a:t>. </a:t>
            </a:r>
            <a:endParaRPr lang="en-US" sz="3000" dirty="0">
              <a:solidFill>
                <a:schemeClr val="tx1"/>
              </a:solidFill>
              <a:latin typeface="Times New Roman" panose="02020603050405020304" pitchFamily="18" charset="0"/>
              <a:cs typeface="Times New Roman" panose="02020603050405020304" pitchFamily="18" charset="0"/>
            </a:endParaRPr>
          </a:p>
        </p:txBody>
      </p:sp>
      <p:sp>
        <p:nvSpPr>
          <p:cNvPr id="6" name="Down Arrow 5"/>
          <p:cNvSpPr/>
          <p:nvPr/>
        </p:nvSpPr>
        <p:spPr>
          <a:xfrm>
            <a:off x="2578528" y="1995055"/>
            <a:ext cx="666206" cy="147729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6170713" y="4375128"/>
            <a:ext cx="666206" cy="184446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Vertical Scroll 7"/>
          <p:cNvSpPr/>
          <p:nvPr/>
        </p:nvSpPr>
        <p:spPr>
          <a:xfrm>
            <a:off x="6916990" y="1596887"/>
            <a:ext cx="4806923" cy="5261113"/>
          </a:xfrm>
          <a:prstGeom prst="verticalScroll">
            <a:avLst/>
          </a:prstGeom>
          <a:solidFill>
            <a:srgbClr val="B9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latin typeface="Times New Roman" panose="02020603050405020304" pitchFamily="18" charset="0"/>
                <a:cs typeface="Times New Roman" panose="02020603050405020304" pitchFamily="18" charset="0"/>
              </a:rPr>
              <a:t>ĐẤT NƯỚC</a:t>
            </a:r>
          </a:p>
          <a:p>
            <a:pPr marL="285750" indent="-285750">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Ngày</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càng</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lạc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hậu</a:t>
            </a:r>
            <a:r>
              <a:rPr lang="en-US" sz="3000" b="1"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Kinh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tế</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trì</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trệ</a:t>
            </a:r>
            <a:r>
              <a:rPr lang="en-US" sz="3000" b="1"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Suy</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yếu</a:t>
            </a:r>
            <a:r>
              <a:rPr lang="en-US" sz="3000" b="1" dirty="0" smtClean="0">
                <a:solidFill>
                  <a:schemeClr val="tx1"/>
                </a:solidFill>
                <a:latin typeface="Times New Roman" panose="02020603050405020304" pitchFamily="18" charset="0"/>
                <a:cs typeface="Times New Roman" panose="02020603050405020304" pitchFamily="18" charset="0"/>
              </a:rPr>
              <a:t>;</a:t>
            </a:r>
          </a:p>
          <a:p>
            <a:pPr marL="285750" indent="-285750">
              <a:buFontTx/>
              <a:buChar char="-"/>
            </a:pPr>
            <a:r>
              <a:rPr lang="en-US" sz="3000" b="1" dirty="0" err="1" smtClean="0">
                <a:solidFill>
                  <a:schemeClr val="tx1"/>
                </a:solidFill>
                <a:latin typeface="Times New Roman" panose="02020603050405020304" pitchFamily="18" charset="0"/>
                <a:cs typeface="Times New Roman" panose="02020603050405020304" pitchFamily="18" charset="0"/>
              </a:rPr>
              <a:t>Rơi</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vào</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ách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đô</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hộ</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của</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thực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dân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Pháp</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gần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một</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thế</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kỉ</a:t>
            </a:r>
            <a:r>
              <a:rPr lang="en-US" sz="3000" b="1" dirty="0" smtClean="0">
                <a:solidFill>
                  <a:schemeClr val="tx1"/>
                </a:solidFill>
                <a:latin typeface="Times New Roman" panose="02020603050405020304" pitchFamily="18" charset="0"/>
                <a:cs typeface="Times New Roman" panose="02020603050405020304" pitchFamily="18" charset="0"/>
              </a:rPr>
              <a:t> (1858 – 1945)</a:t>
            </a:r>
          </a:p>
          <a:p>
            <a:pPr marL="285750" indent="-285750" algn="ctr">
              <a:buFontTx/>
              <a:buChar char="-"/>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085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35519" y="1353466"/>
            <a:ext cx="9228967" cy="1520482"/>
          </a:xfrm>
          <a:prstGeom prst="cloud">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Tại</a:t>
            </a:r>
            <a:r>
              <a:rPr lang="en-US" sz="3200" b="1" dirty="0" smtClean="0">
                <a:solidFill>
                  <a:schemeClr val="tx1"/>
                </a:solidFill>
              </a:rPr>
              <a:t> </a:t>
            </a:r>
            <a:r>
              <a:rPr lang="vi-VN" sz="3200" b="1" dirty="0">
                <a:solidFill>
                  <a:schemeClr val="tx1"/>
                </a:solidFill>
                <a:latin typeface="Times New Roman" panose="02020603050405020304" pitchFamily="18" charset="0"/>
                <a:ea typeface="Times New Roman" panose="02020603050405020304" pitchFamily="18" charset="0"/>
              </a:rPr>
              <a:t>sao Nguyễn Trường Tộ được người đời sau kính </a:t>
            </a:r>
            <a:r>
              <a:rPr lang="vi-VN" sz="3200" b="1" dirty="0" smtClean="0">
                <a:solidFill>
                  <a:schemeClr val="tx1"/>
                </a:solidFill>
                <a:latin typeface="Times New Roman" panose="02020603050405020304" pitchFamily="18" charset="0"/>
                <a:ea typeface="Times New Roman" panose="02020603050405020304" pitchFamily="18" charset="0"/>
              </a:rPr>
              <a:t>trọng</a:t>
            </a:r>
            <a:r>
              <a:rPr lang="en-US" sz="3200" b="1" dirty="0" smtClean="0">
                <a:solidFill>
                  <a:schemeClr val="tx1"/>
                </a:solidFill>
                <a:latin typeface="Times New Roman" panose="02020603050405020304" pitchFamily="18" charset="0"/>
                <a:ea typeface="Times New Roman" panose="02020603050405020304" pitchFamily="18" charset="0"/>
              </a:rPr>
              <a:t> </a:t>
            </a:r>
            <a:r>
              <a:rPr lang="vi-VN" sz="3200" b="1" dirty="0" smtClean="0">
                <a:solidFill>
                  <a:schemeClr val="tx1"/>
                </a:solidFill>
                <a:latin typeface="Times New Roman" panose="02020603050405020304" pitchFamily="18" charset="0"/>
                <a:ea typeface="Times New Roman" panose="02020603050405020304" pitchFamily="18" charset="0"/>
              </a:rPr>
              <a:t>?</a:t>
            </a:r>
            <a:endParaRPr lang="en-US" sz="3200" b="1" dirty="0">
              <a:solidFill>
                <a:schemeClr val="tx1"/>
              </a:solidFill>
              <a:latin typeface="Times New Roman" panose="02020603050405020304" pitchFamily="18" charset="0"/>
              <a:ea typeface="Times New Roman" panose="02020603050405020304" pitchFamily="18" charset="0"/>
            </a:endParaRPr>
          </a:p>
          <a:p>
            <a:pPr algn="ctr"/>
            <a:endParaRPr lang="en-US" sz="3200" dirty="0">
              <a:solidFill>
                <a:schemeClr val="tx1"/>
              </a:solidFill>
            </a:endParaRPr>
          </a:p>
        </p:txBody>
      </p:sp>
      <p:sp>
        <p:nvSpPr>
          <p:cNvPr id="5" name="Oval 4"/>
          <p:cNvSpPr/>
          <p:nvPr/>
        </p:nvSpPr>
        <p:spPr>
          <a:xfrm>
            <a:off x="2621873" y="809420"/>
            <a:ext cx="5286575" cy="1304287"/>
          </a:xfrm>
          <a:prstGeom prst="ellips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atin typeface="Times New Roman" panose="02020603050405020304" pitchFamily="18" charset="0"/>
                <a:cs typeface="Times New Roman" panose="02020603050405020304" pitchFamily="18" charset="0"/>
              </a:rPr>
              <a:t>Tình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cảm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của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nhân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dân</a:t>
            </a:r>
            <a:endParaRPr lang="en-US" sz="2600" b="1" dirty="0">
              <a:latin typeface="Times New Roman" panose="02020603050405020304" pitchFamily="18" charset="0"/>
              <a:cs typeface="Times New Roman" panose="02020603050405020304" pitchFamily="18" charset="0"/>
            </a:endParaRPr>
          </a:p>
        </p:txBody>
      </p:sp>
      <p:sp>
        <p:nvSpPr>
          <p:cNvPr id="6" name="Oval 5"/>
          <p:cNvSpPr/>
          <p:nvPr/>
        </p:nvSpPr>
        <p:spPr>
          <a:xfrm>
            <a:off x="4112480" y="3317304"/>
            <a:ext cx="5379863" cy="3131960"/>
          </a:xfrm>
          <a:prstGeom prst="ellipse">
            <a:avLst/>
          </a:prstGeom>
          <a:solidFill>
            <a:srgbClr val="FFDD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Người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đời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sau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kính</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trọng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Coi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ông</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là</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người</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hiểu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biết</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yêu</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nước</a:t>
            </a:r>
            <a:r>
              <a:rPr lang="en-US" sz="3600" b="1" dirty="0" smtClean="0">
                <a:solidFill>
                  <a:schemeClr val="tx1"/>
                </a:solidFill>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2" name="Curved Right Arrow 1"/>
          <p:cNvSpPr/>
          <p:nvPr/>
        </p:nvSpPr>
        <p:spPr>
          <a:xfrm rot="20378345">
            <a:off x="1773348" y="1928426"/>
            <a:ext cx="1828800" cy="4278113"/>
          </a:xfrm>
          <a:prstGeom prst="curvedRightArrow">
            <a:avLst>
              <a:gd name="adj1" fmla="val 17709"/>
              <a:gd name="adj2" fmla="val 50000"/>
              <a:gd name="adj3" fmla="val 19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roses_swaying_back_an_a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64600" y="4806950"/>
            <a:ext cx="33274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995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4"/>
                                        </p:tgtEl>
                                        <p:attrNameLst>
                                          <p:attrName>ppt_w</p:attrName>
                                        </p:attrNameLst>
                                      </p:cBhvr>
                                      <p:tavLst>
                                        <p:tav tm="0">
                                          <p:val>
                                            <p:strVal val="ppt_w"/>
                                          </p:val>
                                        </p:tav>
                                        <p:tav tm="100000">
                                          <p:val>
                                            <p:fltVal val="0"/>
                                          </p:val>
                                        </p:tav>
                                      </p:tavLst>
                                    </p:anim>
                                    <p:anim calcmode="lin" valueType="num">
                                      <p:cBhvr>
                                        <p:cTn id="14" dur="1000"/>
                                        <p:tgtEl>
                                          <p:spTgt spid="4"/>
                                        </p:tgtEl>
                                        <p:attrNameLst>
                                          <p:attrName>ppt_h</p:attrName>
                                        </p:attrNameLst>
                                      </p:cBhvr>
                                      <p:tavLst>
                                        <p:tav tm="0">
                                          <p:val>
                                            <p:strVal val="ppt_h"/>
                                          </p:val>
                                        </p:tav>
                                        <p:tav tm="100000">
                                          <p:val>
                                            <p:fltVal val="0"/>
                                          </p:val>
                                        </p:tav>
                                      </p:tavLst>
                                    </p:anim>
                                    <p:anim calcmode="lin" valueType="num">
                                      <p:cBhvr>
                                        <p:cTn id="15" dur="1000"/>
                                        <p:tgtEl>
                                          <p:spTgt spid="4"/>
                                        </p:tgtEl>
                                        <p:attrNameLst>
                                          <p:attrName>style.rotation</p:attrName>
                                        </p:attrNameLst>
                                      </p:cBhvr>
                                      <p:tavLst>
                                        <p:tav tm="0">
                                          <p:val>
                                            <p:fltVal val="0"/>
                                          </p:val>
                                        </p:tav>
                                        <p:tav tm="100000">
                                          <p:val>
                                            <p:fltVal val="90"/>
                                          </p:val>
                                        </p:tav>
                                      </p:tavLst>
                                    </p:anim>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09601" y="1426029"/>
            <a:ext cx="10377054" cy="3810990"/>
          </a:xfrm>
          <a:prstGeom prst="horizontalScroll">
            <a:avLst/>
          </a:prstGeom>
          <a:solidFill>
            <a:srgbClr val="B9FFFF"/>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solidFill>
                <a:latin typeface="Times New Roman" panose="02020603050405020304" pitchFamily="18" charset="0"/>
                <a:cs typeface="Times New Roman" panose="02020603050405020304" pitchFamily="18" charset="0"/>
              </a:rPr>
              <a:t>Nguyễn</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Trường</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Tộ</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đã</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nhiều</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lần</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đề</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nghị</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canh</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tân</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đất</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nước</a:t>
            </a:r>
            <a:r>
              <a:rPr lang="en-US" sz="4400" b="1" dirty="0" smtClean="0">
                <a:solidFill>
                  <a:schemeClr val="tx1"/>
                </a:solidFill>
                <a:latin typeface="Times New Roman" panose="02020603050405020304" pitchFamily="18" charset="0"/>
                <a:cs typeface="Times New Roman" panose="02020603050405020304" pitchFamily="18" charset="0"/>
              </a:rPr>
              <a:t>. Nhưng những đề nghị của ông không được vua quan nhà Nguyễn nghe theo và thực hiện.</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97879" y="447304"/>
            <a:ext cx="3118262" cy="924739"/>
          </a:xfrm>
          <a:prstGeom prst="rect">
            <a:avLst/>
          </a:prstGeom>
          <a:solidFill>
            <a:srgbClr val="FFFFAF"/>
          </a:solidFill>
          <a:effectLst>
            <a:reflection blurRad="6350" stA="50000" endA="300" endPos="5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GHI 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096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4"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
            <a:ext cx="6019800" cy="547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110344" y="6110289"/>
            <a:ext cx="105591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solidFill>
                  <a:srgbClr val="FF0000"/>
                </a:solidFill>
              </a:rPr>
              <a:t>ĐÂY LÀ HÌNH ẢNH CỦA ĐỊA DANH NÀO ?</a:t>
            </a:r>
            <a:endParaRPr lang="vi-VN" altLang="en-US" sz="3600" b="1" dirty="0">
              <a:solidFill>
                <a:srgbClr val="FF0000"/>
              </a:solidFill>
            </a:endParaRPr>
          </a:p>
        </p:txBody>
      </p:sp>
      <p:sp>
        <p:nvSpPr>
          <p:cNvPr id="46086" name="Text Box 6"/>
          <p:cNvSpPr txBox="1">
            <a:spLocks noChangeArrowheads="1"/>
          </p:cNvSpPr>
          <p:nvPr/>
        </p:nvSpPr>
        <p:spPr bwMode="auto">
          <a:xfrm>
            <a:off x="3091542" y="5568498"/>
            <a:ext cx="525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a:solidFill>
                  <a:srgbClr val="FF0000"/>
                </a:solidFill>
              </a:rPr>
              <a:t>KINH THÀNH HUẾ</a:t>
            </a:r>
            <a:endParaRPr lang="vi-VN" altLang="en-US" sz="2400" b="1" dirty="0">
              <a:solidFill>
                <a:srgbClr val="FF0000"/>
              </a:solidFill>
            </a:endParaRPr>
          </a:p>
        </p:txBody>
      </p:sp>
      <p:pic>
        <p:nvPicPr>
          <p:cNvPr id="6" name="Picture 5" descr="dai-noi-hue.jpg"/>
          <p:cNvPicPr>
            <a:picLocks noChangeAspect="1"/>
          </p:cNvPicPr>
          <p:nvPr/>
        </p:nvPicPr>
        <p:blipFill>
          <a:blip r:embed="rId3"/>
          <a:stretch>
            <a:fillRect/>
          </a:stretch>
        </p:blipFill>
        <p:spPr>
          <a:xfrm>
            <a:off x="0" y="0"/>
            <a:ext cx="6030686" cy="5431971"/>
          </a:xfrm>
          <a:prstGeom prst="rect">
            <a:avLst/>
          </a:prstGeom>
        </p:spPr>
      </p:pic>
    </p:spTree>
    <p:extLst>
      <p:ext uri="{BB962C8B-B14F-4D97-AF65-F5344CB8AC3E}">
        <p14:creationId xmlns:p14="http://schemas.microsoft.com/office/powerpoint/2010/main" val="22491976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46085">
                                            <p:txEl>
                                              <p:pRg st="0" end="0"/>
                                            </p:txEl>
                                          </p:spTgt>
                                        </p:tgtEl>
                                      </p:cBhvr>
                                    </p:animEffect>
                                    <p:set>
                                      <p:cBhvr>
                                        <p:cTn id="7" dur="1" fill="hold">
                                          <p:stCondLst>
                                            <p:cond delay="499"/>
                                          </p:stCondLst>
                                        </p:cTn>
                                        <p:tgtEl>
                                          <p:spTgt spid="46085">
                                            <p:txEl>
                                              <p:pRg st="0" end="0"/>
                                            </p:txEl>
                                          </p:spTgt>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linds(horizontal)">
                                      <p:cBhvr>
                                        <p:cTn id="12"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7000" y="2457272"/>
            <a:ext cx="7162800" cy="461665"/>
          </a:xfrm>
          <a:prstGeom prst="rect">
            <a:avLst/>
          </a:prstGeom>
          <a:noFill/>
        </p:spPr>
        <p:txBody>
          <a:bodyPr wrap="square" rtlCol="0">
            <a:spAutoFit/>
          </a:bodyPr>
          <a:lstStyle/>
          <a:p>
            <a:endParaRPr lang="en-US" sz="2400" b="1" dirty="0">
              <a:solidFill>
                <a:srgbClr val="6600FF"/>
              </a:solidFill>
              <a:latin typeface="Times New Roman" pitchFamily="18" charset="0"/>
              <a:cs typeface="Times New Roman" pitchFamily="18" charset="0"/>
            </a:endParaRPr>
          </a:p>
        </p:txBody>
      </p:sp>
      <p:sp>
        <p:nvSpPr>
          <p:cNvPr id="4" name="TextBox 3"/>
          <p:cNvSpPr txBox="1"/>
          <p:nvPr/>
        </p:nvSpPr>
        <p:spPr>
          <a:xfrm>
            <a:off x="1454860" y="1969647"/>
            <a:ext cx="8962769" cy="2246769"/>
          </a:xfrm>
          <a:prstGeom prst="rect">
            <a:avLst/>
          </a:prstGeom>
          <a:noFill/>
        </p:spPr>
        <p:txBody>
          <a:bodyPr wrap="square" rtlCol="0">
            <a:spAutoFit/>
          </a:bodyPr>
          <a:lstStyle/>
          <a:p>
            <a:r>
              <a:rPr lang="en-US" sz="5400" b="1" dirty="0" smtClean="0">
                <a:solidFill>
                  <a:srgbClr val="FF0000"/>
                </a:solidFill>
                <a:latin typeface="Times New Roman" pitchFamily="18" charset="0"/>
                <a:cs typeface="Times New Roman" pitchFamily="18" charset="0"/>
              </a:rPr>
              <a:t>1. TÌNH HÌNH NƯỚC TA SAU HIỆP ƯỚC NĂM 1884</a:t>
            </a:r>
            <a:endParaRPr lang="en-US" sz="5400" b="1" dirty="0">
              <a:solidFill>
                <a:srgbClr val="FF0000"/>
              </a:solidFill>
              <a:latin typeface="Times New Roman" pitchFamily="18" charset="0"/>
              <a:cs typeface="Times New Roman" pitchFamily="18" charset="0"/>
            </a:endParaRPr>
          </a:p>
          <a:p>
            <a:endParaRPr lang="en-US" sz="3200" dirty="0">
              <a:solidFill>
                <a:srgbClr val="FF0000"/>
              </a:solidFill>
            </a:endParaRPr>
          </a:p>
        </p:txBody>
      </p:sp>
    </p:spTree>
    <p:extLst>
      <p:ext uri="{BB962C8B-B14F-4D97-AF65-F5344CB8AC3E}">
        <p14:creationId xmlns:p14="http://schemas.microsoft.com/office/powerpoint/2010/main" val="3169516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795" t="14108" r="3013" b="63848"/>
          <a:stretch/>
        </p:blipFill>
        <p:spPr>
          <a:xfrm>
            <a:off x="5607423" y="979204"/>
            <a:ext cx="6443051" cy="5522257"/>
          </a:xfrm>
          <a:prstGeom prst="rect">
            <a:avLst/>
          </a:prstGeom>
          <a:ln>
            <a:solidFill>
              <a:schemeClr val="accent5"/>
            </a:solidFill>
          </a:ln>
        </p:spPr>
      </p:pic>
      <p:sp>
        <p:nvSpPr>
          <p:cNvPr id="6" name="TextBox 5"/>
          <p:cNvSpPr txBox="1"/>
          <p:nvPr/>
        </p:nvSpPr>
        <p:spPr>
          <a:xfrm>
            <a:off x="188258" y="215153"/>
            <a:ext cx="691561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1884</a:t>
            </a:r>
            <a:endParaRPr lang="en-US" sz="2800" b="1" dirty="0">
              <a:latin typeface="Times New Roman" panose="02020603050405020304" pitchFamily="18" charset="0"/>
              <a:cs typeface="Times New Roman" panose="02020603050405020304" pitchFamily="18" charset="0"/>
            </a:endParaRPr>
          </a:p>
        </p:txBody>
      </p:sp>
      <p:pic>
        <p:nvPicPr>
          <p:cNvPr id="7" name="Picture 2" descr="hin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894"/>
            <a:ext cx="5378824" cy="56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2298637" y="1433152"/>
            <a:ext cx="2129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smtClean="0">
                <a:solidFill>
                  <a:srgbClr val="3333CC"/>
                </a:solidFill>
                <a:latin typeface="Times New Roman" panose="02020603050405020304" pitchFamily="18" charset="0"/>
                <a:cs typeface="Times New Roman" panose="02020603050405020304" pitchFamily="18" charset="0"/>
              </a:rPr>
              <a:t>Câu</a:t>
            </a:r>
            <a:r>
              <a:rPr lang="en-US" altLang="en-US" sz="2800" b="1" dirty="0" smtClean="0">
                <a:solidFill>
                  <a:srgbClr val="3333CC"/>
                </a:solidFill>
                <a:latin typeface="Times New Roman" panose="02020603050405020304" pitchFamily="18" charset="0"/>
                <a:cs typeface="Times New Roman" panose="02020603050405020304" pitchFamily="18" charset="0"/>
              </a:rPr>
              <a:t> </a:t>
            </a:r>
            <a:r>
              <a:rPr lang="en-US" altLang="en-US" sz="2800" b="1" dirty="0" err="1" smtClean="0">
                <a:solidFill>
                  <a:srgbClr val="3333CC"/>
                </a:solidFill>
                <a:latin typeface="Times New Roman" panose="02020603050405020304" pitchFamily="18" charset="0"/>
                <a:cs typeface="Times New Roman" panose="02020603050405020304" pitchFamily="18" charset="0"/>
              </a:rPr>
              <a:t>hỏi</a:t>
            </a:r>
            <a:r>
              <a:rPr lang="en-US" altLang="en-US" sz="2800" b="1" dirty="0" smtClean="0">
                <a:solidFill>
                  <a:srgbClr val="3333CC"/>
                </a:solidFill>
                <a:latin typeface="Times New Roman" panose="02020603050405020304" pitchFamily="18" charset="0"/>
                <a:cs typeface="Times New Roman" panose="02020603050405020304" pitchFamily="18" charset="0"/>
              </a:rPr>
              <a:t> :</a:t>
            </a:r>
            <a:endParaRPr lang="en-US" altLang="en-US" sz="2800" b="1" dirty="0">
              <a:solidFill>
                <a:srgbClr val="3333CC"/>
              </a:solidFill>
              <a:latin typeface="Times New Roman" panose="02020603050405020304" pitchFamily="18" charset="0"/>
              <a:cs typeface="Times New Roman" panose="02020603050405020304" pitchFamily="18" charset="0"/>
            </a:endParaRPr>
          </a:p>
        </p:txBody>
      </p:sp>
      <p:sp>
        <p:nvSpPr>
          <p:cNvPr id="9" name="Text Box 5"/>
          <p:cNvSpPr txBox="1">
            <a:spLocks noChangeArrowheads="1"/>
          </p:cNvSpPr>
          <p:nvPr/>
        </p:nvSpPr>
        <p:spPr bwMode="auto">
          <a:xfrm>
            <a:off x="1639015" y="2098606"/>
            <a:ext cx="344890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1884 </a:t>
            </a:r>
            <a:r>
              <a:rPr lang="en-US" altLang="en-US" sz="2400" b="1" dirty="0" err="1">
                <a:latin typeface="Times New Roman" panose="02020603050405020304" pitchFamily="18" charset="0"/>
                <a:cs typeface="Times New Roman" panose="02020603050405020304" pitchFamily="18" charset="0"/>
              </a:rPr>
              <a:t>triều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Huế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a:t>
            </a:r>
          </a:p>
          <a:p>
            <a:pPr eaLnBrk="1" hangingPunct="1">
              <a:spcBef>
                <a:spcPct val="50000"/>
              </a:spcBef>
              <a:buFontTx/>
              <a:buAutoNum type="arabicPeriod"/>
            </a:pPr>
            <a:r>
              <a:rPr lang="en-US" altLang="en-US" sz="2400" b="1" dirty="0" err="1">
                <a:latin typeface="Times New Roman" panose="02020603050405020304" pitchFamily="18" charset="0"/>
                <a:cs typeface="Times New Roman" panose="02020603050405020304" pitchFamily="18" charset="0"/>
              </a:rPr>
              <a:t>Thái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sao</a:t>
            </a:r>
            <a:r>
              <a:rPr lang="vi-VN" altLang="en-US" sz="2400" b="1" dirty="0">
                <a:latin typeface="Times New Roman" panose="02020603050405020304" pitchFamily="18" charset="0"/>
                <a:cs typeface="Times New Roman" panose="02020603050405020304" pitchFamily="18" charset="0"/>
              </a:rPr>
              <a:t>?</a:t>
            </a:r>
          </a:p>
          <a:p>
            <a:pPr eaLnBrk="1" hangingPunct="1">
              <a:spcBef>
                <a:spcPct val="50000"/>
              </a:spcBef>
              <a:buFontTx/>
              <a:buAutoNum type="arabicPeriod"/>
            </a:pPr>
            <a:r>
              <a:rPr lang="vi-VN" altLang="en-US" sz="2400" b="1" dirty="0">
                <a:latin typeface="Times New Roman" panose="02020603050405020304" pitchFamily="18" charset="0"/>
                <a:cs typeface="Times New Roman" panose="02020603050405020304" pitchFamily="18" charset="0"/>
              </a:rPr>
              <a:t> Lúc này triều đình chia </a:t>
            </a:r>
            <a:r>
              <a:rPr lang="vi-VN" altLang="en-US" sz="2400" b="1" dirty="0" smtClean="0">
                <a:latin typeface="Times New Roman" panose="02020603050405020304" pitchFamily="18" charset="0"/>
                <a:cs typeface="Times New Roman" panose="02020603050405020304" pitchFamily="18" charset="0"/>
              </a:rPr>
              <a:t>ra </a:t>
            </a:r>
            <a:r>
              <a:rPr lang="vi-VN" altLang="en-US" sz="2400" b="1" dirty="0">
                <a:latin typeface="Times New Roman" panose="02020603050405020304" pitchFamily="18" charset="0"/>
                <a:cs typeface="Times New Roman" panose="02020603050405020304" pitchFamily="18" charset="0"/>
              </a:rPr>
              <a:t>làm mấy phái? Phân biệt hai </a:t>
            </a:r>
            <a:r>
              <a:rPr lang="vi-VN" altLang="en-US" sz="2400" b="1" dirty="0" smtClean="0">
                <a:latin typeface="Times New Roman" panose="02020603050405020304" pitchFamily="18" charset="0"/>
                <a:cs typeface="Times New Roman" panose="02020603050405020304" pitchFamily="18" charset="0"/>
              </a:rPr>
              <a:t>phái </a:t>
            </a:r>
            <a:r>
              <a:rPr lang="vi-VN" altLang="en-US" sz="2400" b="1" dirty="0">
                <a:latin typeface="Times New Roman" panose="02020603050405020304" pitchFamily="18" charset="0"/>
                <a:cs typeface="Times New Roman" panose="02020603050405020304" pitchFamily="18" charset="0"/>
              </a:rPr>
              <a:t>đó.</a:t>
            </a:r>
          </a:p>
        </p:txBody>
      </p:sp>
      <p:cxnSp>
        <p:nvCxnSpPr>
          <p:cNvPr id="11" name="Straight Connector 10"/>
          <p:cNvCxnSpPr/>
          <p:nvPr/>
        </p:nvCxnSpPr>
        <p:spPr>
          <a:xfrm>
            <a:off x="7772400" y="1991544"/>
            <a:ext cx="1237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610601" y="2568388"/>
            <a:ext cx="2550458" cy="193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032376" y="3173506"/>
            <a:ext cx="904148" cy="5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9108136" y="3173506"/>
            <a:ext cx="1084735" cy="19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346579" y="3771031"/>
            <a:ext cx="1237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4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8795" t="14108" r="3013" b="63848"/>
          <a:stretch/>
        </p:blipFill>
        <p:spPr>
          <a:xfrm>
            <a:off x="5607423" y="979204"/>
            <a:ext cx="6443051" cy="5522257"/>
          </a:xfrm>
          <a:prstGeom prst="rect">
            <a:avLst/>
          </a:prstGeom>
          <a:ln>
            <a:solidFill>
              <a:schemeClr val="accent5"/>
            </a:solidFill>
          </a:ln>
        </p:spPr>
      </p:pic>
      <p:sp>
        <p:nvSpPr>
          <p:cNvPr id="6" name="TextBox 5"/>
          <p:cNvSpPr txBox="1"/>
          <p:nvPr/>
        </p:nvSpPr>
        <p:spPr>
          <a:xfrm>
            <a:off x="188258" y="215153"/>
            <a:ext cx="6915611"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1884</a:t>
            </a:r>
            <a:endParaRPr lang="en-US" sz="2800" b="1" dirty="0">
              <a:latin typeface="Times New Roman" panose="02020603050405020304" pitchFamily="18" charset="0"/>
              <a:cs typeface="Times New Roman" panose="02020603050405020304" pitchFamily="18" charset="0"/>
            </a:endParaRPr>
          </a:p>
        </p:txBody>
      </p:sp>
      <p:pic>
        <p:nvPicPr>
          <p:cNvPr id="7" name="Picture 2" descr="hinh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894"/>
            <a:ext cx="5378824" cy="56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2444575" y="1702170"/>
            <a:ext cx="2129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smtClean="0">
                <a:solidFill>
                  <a:srgbClr val="3333CC"/>
                </a:solidFill>
                <a:latin typeface="Times New Roman" panose="02020603050405020304" pitchFamily="18" charset="0"/>
                <a:cs typeface="Times New Roman" panose="02020603050405020304" pitchFamily="18" charset="0"/>
              </a:rPr>
              <a:t>Câu</a:t>
            </a:r>
            <a:r>
              <a:rPr lang="en-US" altLang="en-US" sz="2800" b="1" dirty="0" smtClean="0">
                <a:solidFill>
                  <a:srgbClr val="3333CC"/>
                </a:solidFill>
                <a:latin typeface="Times New Roman" panose="02020603050405020304" pitchFamily="18" charset="0"/>
                <a:cs typeface="Times New Roman" panose="02020603050405020304" pitchFamily="18" charset="0"/>
              </a:rPr>
              <a:t> </a:t>
            </a:r>
            <a:r>
              <a:rPr lang="en-US" altLang="en-US" sz="2800" b="1" dirty="0" err="1" smtClean="0">
                <a:solidFill>
                  <a:srgbClr val="3333CC"/>
                </a:solidFill>
                <a:latin typeface="Times New Roman" panose="02020603050405020304" pitchFamily="18" charset="0"/>
                <a:cs typeface="Times New Roman" panose="02020603050405020304" pitchFamily="18" charset="0"/>
              </a:rPr>
              <a:t>hỏi</a:t>
            </a:r>
            <a:r>
              <a:rPr lang="en-US" altLang="en-US" sz="2800" b="1" dirty="0" smtClean="0">
                <a:solidFill>
                  <a:srgbClr val="3333CC"/>
                </a:solidFill>
                <a:latin typeface="Times New Roman" panose="02020603050405020304" pitchFamily="18" charset="0"/>
                <a:cs typeface="Times New Roman" panose="02020603050405020304" pitchFamily="18" charset="0"/>
              </a:rPr>
              <a:t> :</a:t>
            </a:r>
            <a:endParaRPr lang="en-US" altLang="en-US" sz="2800" b="1" dirty="0">
              <a:solidFill>
                <a:srgbClr val="3333CC"/>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0063135" y="5538737"/>
            <a:ext cx="1732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063135" y="4933625"/>
            <a:ext cx="1549745" cy="41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a:spLocks noGrp="1" noChangeArrowheads="1"/>
          </p:cNvSpPr>
          <p:nvPr>
            <p:ph/>
          </p:nvPr>
        </p:nvSpPr>
        <p:spPr>
          <a:xfrm>
            <a:off x="1747198" y="2959386"/>
            <a:ext cx="3524412"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fontScale="25000" lnSpcReduction="20000"/>
          </a:bodyPr>
          <a:lstStyle/>
          <a:p>
            <a:pPr marL="0" indent="0" eaLnBrk="1" hangingPunct="1">
              <a:buFontTx/>
              <a:buNone/>
            </a:pPr>
            <a:r>
              <a:rPr lang="en-US" altLang="en-US" sz="10000" b="1" dirty="0" smtClean="0"/>
              <a:t> </a:t>
            </a:r>
            <a:r>
              <a:rPr lang="en-US" altLang="en-US" sz="10000" b="1" dirty="0" err="1" smtClean="0">
                <a:solidFill>
                  <a:srgbClr val="0000FF"/>
                </a:solidFill>
                <a:latin typeface="Times New Roman" panose="02020603050405020304" pitchFamily="18" charset="0"/>
                <a:cs typeface="Times New Roman" panose="02020603050405020304" pitchFamily="18" charset="0"/>
              </a:rPr>
              <a:t>Tôn</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thất</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thuyết</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đã</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làm</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gì</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để</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chuẩn</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bị</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cho</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kháng</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chiến</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lâu</a:t>
            </a:r>
            <a:r>
              <a:rPr lang="en-US" altLang="en-US" sz="10000" b="1" dirty="0" smtClean="0">
                <a:solidFill>
                  <a:srgbClr val="0000FF"/>
                </a:solidFill>
                <a:latin typeface="Times New Roman" panose="02020603050405020304" pitchFamily="18" charset="0"/>
                <a:cs typeface="Times New Roman" panose="02020603050405020304" pitchFamily="18" charset="0"/>
              </a:rPr>
              <a:t> </a:t>
            </a:r>
            <a:r>
              <a:rPr lang="en-US" altLang="en-US" sz="10000" b="1" dirty="0" err="1" smtClean="0">
                <a:solidFill>
                  <a:srgbClr val="0000FF"/>
                </a:solidFill>
                <a:latin typeface="Times New Roman" panose="02020603050405020304" pitchFamily="18" charset="0"/>
                <a:cs typeface="Times New Roman" panose="02020603050405020304" pitchFamily="18" charset="0"/>
              </a:rPr>
              <a:t>dài</a:t>
            </a:r>
            <a:r>
              <a:rPr lang="en-US" altLang="en-US" sz="10000" b="1" dirty="0" smtClean="0">
                <a:solidFill>
                  <a:srgbClr val="0000FF"/>
                </a:solidFill>
                <a:latin typeface="Times New Roman" panose="02020603050405020304" pitchFamily="18" charset="0"/>
                <a:cs typeface="Times New Roman" panose="02020603050405020304" pitchFamily="18" charset="0"/>
              </a:rPr>
              <a:t>?</a:t>
            </a:r>
          </a:p>
          <a:p>
            <a:pPr marL="0" indent="0" eaLnBrk="1" hangingPunct="1">
              <a:buFontTx/>
              <a:buNone/>
            </a:pPr>
            <a:r>
              <a:rPr lang="en-US" altLang="en-US" dirty="0" smtClean="0"/>
              <a:t>   </a:t>
            </a:r>
          </a:p>
          <a:p>
            <a:pPr marL="0" indent="0" eaLnBrk="1" hangingPunct="1">
              <a:buFontTx/>
              <a:buNone/>
            </a:pPr>
            <a:r>
              <a:rPr lang="en-US" altLang="en-US" dirty="0" smtClean="0"/>
              <a:t>  </a:t>
            </a:r>
          </a:p>
          <a:p>
            <a:pPr marL="0" indent="0" eaLnBrk="1" hangingPunct="1">
              <a:spcBef>
                <a:spcPct val="0"/>
              </a:spcBef>
              <a:buFontTx/>
              <a:buNone/>
            </a:pPr>
            <a:endParaRPr lang="en-US" alt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20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a:spLocks noGrp="1" noChangeArrowheads="1"/>
          </p:cNvSpPr>
          <p:nvPr>
            <p:ph/>
          </p:nvPr>
        </p:nvSpPr>
        <p:spPr>
          <a:xfrm>
            <a:off x="1747198" y="2987095"/>
            <a:ext cx="3524412"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marL="0" indent="0" eaLnBrk="1" hangingPunct="1">
              <a:buFontTx/>
              <a:buNone/>
            </a:pPr>
            <a:r>
              <a:rPr lang="en-US" altLang="en-US" sz="10000" b="1" dirty="0" smtClean="0"/>
              <a:t> </a:t>
            </a:r>
            <a:endParaRPr lang="en-US" altLang="en-US" b="1"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92363" y="2348868"/>
            <a:ext cx="11393056" cy="1569660"/>
          </a:xfrm>
          <a:prstGeom prst="rect">
            <a:avLst/>
          </a:prstGeom>
        </p:spPr>
        <p:txBody>
          <a:bodyPr wrap="square">
            <a:spAutoFit/>
          </a:bodyPr>
          <a:lstStyle/>
          <a:p>
            <a:pPr lvl="0" fontAlgn="base">
              <a:spcBef>
                <a:spcPct val="0"/>
              </a:spcBef>
              <a:spcAft>
                <a:spcPct val="0"/>
              </a:spcAft>
            </a:pPr>
            <a:r>
              <a:rPr lang="en-US" altLang="en-US" sz="3200" b="1" i="1" dirty="0" err="1">
                <a:solidFill>
                  <a:srgbClr val="0000FF"/>
                </a:solidFill>
                <a:latin typeface="Times New Roman" pitchFamily="18" charset="0"/>
                <a:cs typeface="Times New Roman" pitchFamily="18" charset="0"/>
              </a:rPr>
              <a:t>Đọc</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thông</a:t>
            </a:r>
            <a:r>
              <a:rPr lang="en-US" altLang="en-US" sz="3200" b="1" i="1" dirty="0">
                <a:solidFill>
                  <a:srgbClr val="0000FF"/>
                </a:solidFill>
                <a:latin typeface="Times New Roman" pitchFamily="18" charset="0"/>
                <a:cs typeface="Times New Roman" pitchFamily="18" charset="0"/>
              </a:rPr>
              <a:t> tin </a:t>
            </a:r>
            <a:r>
              <a:rPr lang="en-US" altLang="en-US" sz="3200" b="1" i="1" dirty="0" err="1">
                <a:solidFill>
                  <a:srgbClr val="0000FF"/>
                </a:solidFill>
                <a:latin typeface="Times New Roman" pitchFamily="18" charset="0"/>
                <a:cs typeface="Times New Roman" pitchFamily="18" charset="0"/>
              </a:rPr>
              <a:t>trong</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sách</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giáo</a:t>
            </a:r>
            <a:r>
              <a:rPr lang="en-US" altLang="en-US" sz="3200" b="1" i="1" dirty="0">
                <a:solidFill>
                  <a:srgbClr val="0000FF"/>
                </a:solidFill>
                <a:latin typeface="Times New Roman" pitchFamily="18" charset="0"/>
                <a:cs typeface="Times New Roman" pitchFamily="18" charset="0"/>
              </a:rPr>
              <a:t> </a:t>
            </a:r>
            <a:r>
              <a:rPr lang="en-US" altLang="en-US" sz="3200" b="1" i="1" dirty="0" err="1">
                <a:solidFill>
                  <a:srgbClr val="0000FF"/>
                </a:solidFill>
                <a:latin typeface="Times New Roman" pitchFamily="18" charset="0"/>
                <a:cs typeface="Times New Roman" pitchFamily="18" charset="0"/>
              </a:rPr>
              <a:t>khoa</a:t>
            </a:r>
            <a:r>
              <a:rPr lang="en-US" altLang="en-US" sz="3200" b="1" i="1" dirty="0">
                <a:solidFill>
                  <a:srgbClr val="0000FF"/>
                </a:solidFill>
                <a:latin typeface="Times New Roman" pitchFamily="18" charset="0"/>
                <a:cs typeface="Times New Roman" pitchFamily="18" charset="0"/>
              </a:rPr>
              <a:t> </a:t>
            </a:r>
            <a:r>
              <a:rPr lang="en-US" altLang="en-US" sz="3200" b="1" i="1" dirty="0" smtClean="0">
                <a:solidFill>
                  <a:srgbClr val="0000FF"/>
                </a:solidFill>
                <a:latin typeface="Times New Roman" pitchFamily="18" charset="0"/>
                <a:cs typeface="Times New Roman" pitchFamily="18" charset="0"/>
              </a:rPr>
              <a:t>(</a:t>
            </a:r>
            <a:r>
              <a:rPr lang="en-US" altLang="en-US" sz="3200" b="1" i="1" dirty="0" err="1" smtClean="0">
                <a:solidFill>
                  <a:srgbClr val="0000FF"/>
                </a:solidFill>
                <a:latin typeface="Times New Roman" pitchFamily="18" charset="0"/>
                <a:cs typeface="Times New Roman" pitchFamily="18" charset="0"/>
              </a:rPr>
              <a:t>trang</a:t>
            </a:r>
            <a:r>
              <a:rPr lang="en-US" altLang="en-US" sz="3200" b="1" i="1" dirty="0" smtClean="0">
                <a:solidFill>
                  <a:srgbClr val="0000FF"/>
                </a:solidFill>
                <a:latin typeface="Times New Roman" pitchFamily="18" charset="0"/>
                <a:cs typeface="Times New Roman" pitchFamily="18" charset="0"/>
              </a:rPr>
              <a:t> 8) </a:t>
            </a:r>
            <a:r>
              <a:rPr lang="en-US" altLang="en-US" sz="3200" b="1" i="1" dirty="0" err="1" smtClean="0">
                <a:solidFill>
                  <a:srgbClr val="0000FF"/>
                </a:solidFill>
                <a:latin typeface="Times New Roman" pitchFamily="18" charset="0"/>
                <a:cs typeface="Times New Roman" pitchFamily="18" charset="0"/>
              </a:rPr>
              <a:t>kê</a:t>
            </a:r>
            <a:r>
              <a:rPr lang="en-US" altLang="en-US" sz="3200" b="1" i="1" dirty="0" smtClean="0">
                <a:solidFill>
                  <a:srgbClr val="0000FF"/>
                </a:solidFill>
                <a:latin typeface="Times New Roman" pitchFamily="18" charset="0"/>
                <a:cs typeface="Times New Roman" pitchFamily="18" charset="0"/>
              </a:rPr>
              <a:t>̉</a:t>
            </a:r>
            <a:r>
              <a:rPr lang="vi-VN" altLang="en-US" sz="3200" b="1" i="1" dirty="0" smtClean="0">
                <a:solidFill>
                  <a:srgbClr val="0000FF"/>
                </a:solidFill>
                <a:latin typeface="Times New Roman" pitchFamily="18" charset="0"/>
                <a:cs typeface="Times New Roman" pitchFamily="18" charset="0"/>
              </a:rPr>
              <a:t> </a:t>
            </a:r>
            <a:r>
              <a:rPr lang="vi-VN" altLang="en-US" sz="3200" b="1" i="1" dirty="0">
                <a:solidFill>
                  <a:srgbClr val="0000FF"/>
                </a:solidFill>
                <a:latin typeface="Times New Roman" pitchFamily="18" charset="0"/>
                <a:cs typeface="Times New Roman" pitchFamily="18" charset="0"/>
              </a:rPr>
              <a:t>lại </a:t>
            </a:r>
            <a:r>
              <a:rPr lang="en-US" altLang="en-US" sz="3200" b="1" i="1" dirty="0" err="1" smtClean="0">
                <a:solidFill>
                  <a:srgbClr val="0000FF"/>
                </a:solidFill>
                <a:latin typeface="Times New Roman" pitchFamily="18" charset="0"/>
                <a:cs typeface="Times New Roman" pitchFamily="18" charset="0"/>
              </a:rPr>
              <a:t>một</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sô</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sư</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kiện</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vê</a:t>
            </a:r>
            <a:r>
              <a:rPr lang="en-US" altLang="en-US" sz="3200" b="1" i="1" dirty="0" smtClean="0">
                <a:solidFill>
                  <a:srgbClr val="0000FF"/>
                </a:solidFill>
                <a:latin typeface="Times New Roman" pitchFamily="18" charset="0"/>
                <a:cs typeface="Times New Roman" pitchFamily="18" charset="0"/>
              </a:rPr>
              <a:t>̀ </a:t>
            </a:r>
            <a:r>
              <a:rPr lang="vi-VN" altLang="en-US" sz="3200" b="1" i="1" dirty="0" smtClean="0">
                <a:solidFill>
                  <a:srgbClr val="0000FF"/>
                </a:solidFill>
                <a:latin typeface="Times New Roman" pitchFamily="18" charset="0"/>
                <a:cs typeface="Times New Roman" pitchFamily="18" charset="0"/>
              </a:rPr>
              <a:t>cuộc </a:t>
            </a:r>
            <a:r>
              <a:rPr lang="vi-VN" altLang="en-US" sz="3200" b="1" i="1" dirty="0">
                <a:solidFill>
                  <a:srgbClr val="0000FF"/>
                </a:solidFill>
                <a:latin typeface="Times New Roman" pitchFamily="18" charset="0"/>
                <a:cs typeface="Times New Roman" pitchFamily="18" charset="0"/>
              </a:rPr>
              <a:t>phản công ở kinh thành </a:t>
            </a:r>
            <a:r>
              <a:rPr lang="vi-VN" altLang="en-US" sz="3200" b="1" i="1" dirty="0" smtClean="0">
                <a:solidFill>
                  <a:srgbClr val="0000FF"/>
                </a:solidFill>
                <a:latin typeface="Times New Roman" pitchFamily="18" charset="0"/>
                <a:cs typeface="Times New Roman" pitchFamily="18" charset="0"/>
              </a:rPr>
              <a:t>Huế</a:t>
            </a:r>
            <a:r>
              <a:rPr lang="en-US" altLang="en-US" sz="3200" b="1" i="1" dirty="0" smtClean="0">
                <a:solidFill>
                  <a:srgbClr val="0000FF"/>
                </a:solidFill>
                <a:latin typeface="Times New Roman" pitchFamily="18" charset="0"/>
                <a:cs typeface="Times New Roman" pitchFamily="18" charset="0"/>
              </a:rPr>
              <a:t> do </a:t>
            </a:r>
            <a:r>
              <a:rPr lang="en-US" altLang="en-US" sz="3200" b="1" i="1" dirty="0" err="1" smtClean="0">
                <a:solidFill>
                  <a:srgbClr val="0000FF"/>
                </a:solidFill>
                <a:latin typeface="Times New Roman" pitchFamily="18" charset="0"/>
                <a:cs typeface="Times New Roman" pitchFamily="18" charset="0"/>
              </a:rPr>
              <a:t>Tôn</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Thất</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Thuyết</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lãnh</a:t>
            </a:r>
            <a:r>
              <a:rPr lang="en-US" altLang="en-US" sz="3200" b="1" i="1" dirty="0" smtClean="0">
                <a:solidFill>
                  <a:srgbClr val="0000FF"/>
                </a:solidFill>
                <a:latin typeface="Times New Roman" pitchFamily="18" charset="0"/>
                <a:cs typeface="Times New Roman" pitchFamily="18" charset="0"/>
              </a:rPr>
              <a:t> </a:t>
            </a:r>
            <a:r>
              <a:rPr lang="en-US" altLang="en-US" sz="3200" b="1" i="1" dirty="0" err="1" smtClean="0">
                <a:solidFill>
                  <a:srgbClr val="0000FF"/>
                </a:solidFill>
                <a:latin typeface="Times New Roman" pitchFamily="18" charset="0"/>
                <a:cs typeface="Times New Roman" pitchFamily="18" charset="0"/>
              </a:rPr>
              <a:t>đạo</a:t>
            </a:r>
            <a:r>
              <a:rPr lang="en-US" altLang="en-US" sz="3200" b="1" i="1" dirty="0" smtClean="0">
                <a:solidFill>
                  <a:srgbClr val="0000FF"/>
                </a:solidFill>
                <a:latin typeface="Times New Roman" pitchFamily="18" charset="0"/>
                <a:cs typeface="Times New Roman" pitchFamily="18" charset="0"/>
              </a:rPr>
              <a:t>.</a:t>
            </a:r>
            <a:endParaRPr lang="vi-VN" altLang="en-US" sz="3200" b="1" i="1" dirty="0">
              <a:solidFill>
                <a:srgbClr val="0000FF"/>
              </a:solidFill>
              <a:latin typeface="Times New Roman" pitchFamily="18" charset="0"/>
              <a:cs typeface="Times New Roman" pitchFamily="18" charset="0"/>
            </a:endParaRPr>
          </a:p>
        </p:txBody>
      </p:sp>
      <p:sp>
        <p:nvSpPr>
          <p:cNvPr id="3" name="Rectangle 2"/>
          <p:cNvSpPr/>
          <p:nvPr/>
        </p:nvSpPr>
        <p:spPr>
          <a:xfrm>
            <a:off x="92363" y="239157"/>
            <a:ext cx="11831782" cy="584775"/>
          </a:xfrm>
          <a:prstGeom prst="rect">
            <a:avLst/>
          </a:prstGeom>
        </p:spPr>
        <p:txBody>
          <a:bodyPr wrap="square">
            <a:spAutoFit/>
          </a:bodyPr>
          <a:lstStyle/>
          <a:p>
            <a:pPr lvl="0"/>
            <a:r>
              <a:rPr lang="en-US" sz="3200" b="1" dirty="0" smtClean="0">
                <a:solidFill>
                  <a:srgbClr val="FF0000"/>
                </a:solidFill>
                <a:latin typeface="Times New Roman" pitchFamily="18" charset="0"/>
                <a:cs typeface="Times New Roman" pitchFamily="18" charset="0"/>
              </a:rPr>
              <a:t>2. CUỘC </a:t>
            </a:r>
            <a:r>
              <a:rPr lang="en-US" sz="3200" b="1" dirty="0">
                <a:solidFill>
                  <a:srgbClr val="FF0000"/>
                </a:solidFill>
                <a:latin typeface="Times New Roman" pitchFamily="18" charset="0"/>
                <a:cs typeface="Times New Roman" pitchFamily="18" charset="0"/>
              </a:rPr>
              <a:t>PHẢN CÔNG Ở KINH THÀNH HUẾ</a:t>
            </a:r>
          </a:p>
        </p:txBody>
      </p:sp>
    </p:spTree>
    <p:extLst>
      <p:ext uri="{BB962C8B-B14F-4D97-AF65-F5344CB8AC3E}">
        <p14:creationId xmlns:p14="http://schemas.microsoft.com/office/powerpoint/2010/main" val="1085582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Hình Chữ nhật 5"/>
          <p:cNvSpPr>
            <a:spLocks noChangeArrowheads="1"/>
          </p:cNvSpPr>
          <p:nvPr/>
        </p:nvSpPr>
        <p:spPr bwMode="auto">
          <a:xfrm>
            <a:off x="313267" y="152401"/>
            <a:ext cx="11643784"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algn="just" eaLnBrk="1" hangingPunct="1">
              <a:buFontTx/>
              <a:buChar char="-"/>
            </a:pPr>
            <a:r>
              <a:rPr lang="en-US" altLang="en-US" sz="3600" b="1" dirty="0" err="1" smtClean="0">
                <a:latin typeface="Arial" pitchFamily="34" charset="0"/>
                <a:cs typeface="Arial" pitchFamily="34" charset="0"/>
              </a:rPr>
              <a:t>Đêm</a:t>
            </a:r>
            <a:r>
              <a:rPr lang="en-US" altLang="en-US" sz="3600" b="1" dirty="0" smtClean="0">
                <a:latin typeface="Arial" pitchFamily="34" charset="0"/>
                <a:cs typeface="Arial" pitchFamily="34" charset="0"/>
              </a:rPr>
              <a:t> </a:t>
            </a:r>
            <a:r>
              <a:rPr lang="en-US" altLang="en-US" sz="3600" b="1" dirty="0" err="1">
                <a:latin typeface="Arial" pitchFamily="34" charset="0"/>
                <a:cs typeface="Arial" pitchFamily="34" charset="0"/>
              </a:rPr>
              <a:t>mồng</a:t>
            </a:r>
            <a:r>
              <a:rPr lang="en-US" altLang="en-US" sz="3600" b="1" dirty="0">
                <a:latin typeface="Arial" pitchFamily="34" charset="0"/>
                <a:cs typeface="Arial" pitchFamily="34" charset="0"/>
              </a:rPr>
              <a:t> 4 </a:t>
            </a:r>
            <a:r>
              <a:rPr lang="en-US" altLang="en-US" sz="3600" b="1" dirty="0" err="1">
                <a:latin typeface="Arial" pitchFamily="34" charset="0"/>
                <a:cs typeface="Arial" pitchFamily="34" charset="0"/>
              </a:rPr>
              <a:t>rạng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sáng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mồng</a:t>
            </a:r>
            <a:r>
              <a:rPr lang="en-US" altLang="en-US" sz="3600" b="1" dirty="0">
                <a:latin typeface="Arial" pitchFamily="34" charset="0"/>
                <a:cs typeface="Arial" pitchFamily="34" charset="0"/>
              </a:rPr>
              <a:t> 5 -7-1885, </a:t>
            </a:r>
            <a:r>
              <a:rPr lang="en-US" altLang="en-US" sz="3600" b="1" dirty="0" err="1">
                <a:latin typeface="Arial" pitchFamily="34" charset="0"/>
                <a:cs typeface="Arial" pitchFamily="34" charset="0"/>
              </a:rPr>
              <a:t>trong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cảnh</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khuya</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vắng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lặng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của</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kinh</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thành</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Huế</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bỗng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có</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tiếng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súng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thần</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công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nổ</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rầm</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trời</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lửa</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cháy</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sáng</a:t>
            </a:r>
            <a:r>
              <a:rPr lang="en-US" altLang="en-US" sz="3600" b="1" dirty="0">
                <a:latin typeface="Arial" pitchFamily="34" charset="0"/>
                <a:cs typeface="Arial" pitchFamily="34" charset="0"/>
              </a:rPr>
              <a:t> </a:t>
            </a:r>
            <a:r>
              <a:rPr lang="en-US" altLang="en-US" sz="3600" b="1" dirty="0" err="1">
                <a:latin typeface="Arial" pitchFamily="34" charset="0"/>
                <a:cs typeface="Arial" pitchFamily="34" charset="0"/>
              </a:rPr>
              <a:t>rực</a:t>
            </a:r>
            <a:r>
              <a:rPr lang="en-US" altLang="en-US" sz="3600" b="1" dirty="0">
                <a:latin typeface="Arial" pitchFamily="34" charset="0"/>
                <a:cs typeface="Arial" pitchFamily="34" charset="0"/>
              </a:rPr>
              <a:t>. </a:t>
            </a:r>
          </a:p>
          <a:p>
            <a:pPr marL="571500" indent="-571500" algn="just" eaLnBrk="1" hangingPunct="1">
              <a:buFontTx/>
              <a:buChar char="-"/>
            </a:pPr>
            <a:r>
              <a:rPr lang="vi-VN" altLang="en-US" sz="3600" b="1" dirty="0" smtClean="0">
                <a:cs typeface="Times New Roman" pitchFamily="18" charset="0"/>
              </a:rPr>
              <a:t>Đó </a:t>
            </a:r>
            <a:r>
              <a:rPr lang="en-US" altLang="en-US" sz="3600" b="1" dirty="0" err="1">
                <a:cs typeface="Times New Roman" pitchFamily="18" charset="0"/>
              </a:rPr>
              <a:t>là</a:t>
            </a:r>
            <a:r>
              <a:rPr lang="en-US" altLang="en-US" sz="3600" b="1" dirty="0">
                <a:cs typeface="Times New Roman" pitchFamily="18" charset="0"/>
              </a:rPr>
              <a:t> </a:t>
            </a:r>
            <a:r>
              <a:rPr lang="vi-VN" altLang="en-US" sz="3600" b="1" dirty="0">
                <a:cs typeface="Times New Roman" pitchFamily="18" charset="0"/>
              </a:rPr>
              <a:t>cuộc tấn công vào đồn Mang </a:t>
            </a:r>
            <a:r>
              <a:rPr lang="en-US" altLang="en-US" sz="3600" b="1" dirty="0">
                <a:cs typeface="Times New Roman" pitchFamily="18" charset="0"/>
              </a:rPr>
              <a:t>C</a:t>
            </a:r>
            <a:r>
              <a:rPr lang="vi-VN" altLang="en-US" sz="3600" b="1" dirty="0">
                <a:cs typeface="Times New Roman" pitchFamily="18" charset="0"/>
              </a:rPr>
              <a:t>á và tòa </a:t>
            </a:r>
            <a:r>
              <a:rPr lang="en-US" altLang="en-US" sz="3600" b="1" dirty="0">
                <a:cs typeface="Times New Roman" pitchFamily="18" charset="0"/>
              </a:rPr>
              <a:t>K</a:t>
            </a:r>
            <a:r>
              <a:rPr lang="vi-VN" altLang="en-US" sz="3600" b="1" dirty="0">
                <a:cs typeface="Times New Roman" pitchFamily="18" charset="0"/>
              </a:rPr>
              <a:t>hâm sứ Pháp của các đạo quân theo </a:t>
            </a:r>
            <a:r>
              <a:rPr lang="en-US" altLang="en-US" sz="3600" b="1" dirty="0" err="1">
                <a:cs typeface="Times New Roman" pitchFamily="18" charset="0"/>
              </a:rPr>
              <a:t>sự</a:t>
            </a:r>
            <a:r>
              <a:rPr lang="en-US" altLang="en-US" sz="3600" b="1" dirty="0">
                <a:cs typeface="Times New Roman" pitchFamily="18" charset="0"/>
              </a:rPr>
              <a:t> </a:t>
            </a:r>
            <a:r>
              <a:rPr lang="en-US" altLang="en-US" sz="3600" b="1" dirty="0" err="1">
                <a:cs typeface="Times New Roman" pitchFamily="18" charset="0"/>
              </a:rPr>
              <a:t>lãnh</a:t>
            </a:r>
            <a:r>
              <a:rPr lang="en-US" altLang="en-US" sz="3600" b="1" dirty="0">
                <a:cs typeface="Times New Roman" pitchFamily="18" charset="0"/>
              </a:rPr>
              <a:t> </a:t>
            </a:r>
            <a:r>
              <a:rPr lang="en-US" altLang="en-US" sz="3600" b="1" dirty="0" err="1">
                <a:cs typeface="Times New Roman" pitchFamily="18" charset="0"/>
              </a:rPr>
              <a:t>đạo</a:t>
            </a:r>
            <a:r>
              <a:rPr lang="vi-VN" altLang="en-US" sz="3600" b="1" dirty="0">
                <a:cs typeface="Times New Roman" pitchFamily="18" charset="0"/>
              </a:rPr>
              <a:t> của Tôn Thất Thuyết</a:t>
            </a:r>
            <a:r>
              <a:rPr lang="vi-VN" altLang="en-US" sz="3600" b="1" dirty="0" smtClean="0">
                <a:cs typeface="Times New Roman" pitchFamily="18" charset="0"/>
              </a:rPr>
              <a:t>.</a:t>
            </a:r>
            <a:endParaRPr lang="en-US" altLang="en-US" sz="3600" b="1" dirty="0" smtClean="0">
              <a:cs typeface="Times New Roman" pitchFamily="18" charset="0"/>
            </a:endParaRPr>
          </a:p>
          <a:p>
            <a:pPr algn="just" eaLnBrk="1" hangingPunct="1"/>
            <a:r>
              <a:rPr lang="en-US" altLang="en-US" sz="3600" b="1" dirty="0" smtClean="0">
                <a:cs typeface="Times New Roman" pitchFamily="18" charset="0"/>
              </a:rPr>
              <a:t>- </a:t>
            </a:r>
            <a:r>
              <a:rPr lang="vi-VN" altLang="en-US" sz="3600" b="1" dirty="0" smtClean="0">
                <a:cs typeface="Times New Roman" pitchFamily="18" charset="0"/>
              </a:rPr>
              <a:t>Bị </a:t>
            </a:r>
            <a:r>
              <a:rPr lang="vi-VN" altLang="en-US" sz="3600" b="1" dirty="0">
                <a:cs typeface="Times New Roman" pitchFamily="18" charset="0"/>
              </a:rPr>
              <a:t>đánh bất ngờ, quân Pháp vô cùng bối rối. Nhưng nhờ có ưu thế về vũ khí, chúng ra sức cố thủ, đến gần sáng thì chúng tấn công lại. Quân giặc tiến vào kinh thành, mặc sức giết người, cướp của và tàn phá.</a:t>
            </a:r>
          </a:p>
        </p:txBody>
      </p:sp>
    </p:spTree>
    <p:extLst>
      <p:ext uri="{BB962C8B-B14F-4D97-AF65-F5344CB8AC3E}">
        <p14:creationId xmlns:p14="http://schemas.microsoft.com/office/powerpoint/2010/main" val="33496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034">
                                            <p:txEl>
                                              <p:pRg st="1" end="1"/>
                                            </p:txEl>
                                          </p:spTgt>
                                        </p:tgtEl>
                                        <p:attrNameLst>
                                          <p:attrName>style.visibility</p:attrName>
                                        </p:attrNameLst>
                                      </p:cBhvr>
                                      <p:to>
                                        <p:strVal val="visible"/>
                                      </p:to>
                                    </p:set>
                                    <p:animEffect transition="in" filter="barn(inVertical)">
                                      <p:cBhvr>
                                        <p:cTn id="7" dur="500"/>
                                        <p:tgtEl>
                                          <p:spTgt spid="440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4034">
                                            <p:txEl>
                                              <p:pRg st="2" end="2"/>
                                            </p:txEl>
                                          </p:spTgt>
                                        </p:tgtEl>
                                        <p:attrNameLst>
                                          <p:attrName>style.visibility</p:attrName>
                                        </p:attrNameLst>
                                      </p:cBhvr>
                                      <p:to>
                                        <p:strVal val="visible"/>
                                      </p:to>
                                    </p:set>
                                    <p:animEffect transition="in" filter="fade">
                                      <p:cBhvr>
                                        <p:cTn id="12" dur="1000"/>
                                        <p:tgtEl>
                                          <p:spTgt spid="44034">
                                            <p:txEl>
                                              <p:pRg st="2" end="2"/>
                                            </p:txEl>
                                          </p:spTgt>
                                        </p:tgtEl>
                                      </p:cBhvr>
                                    </p:animEffect>
                                    <p:anim calcmode="lin" valueType="num">
                                      <p:cBhvr>
                                        <p:cTn id="13" dur="10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403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42709" y="1045029"/>
            <a:ext cx="6701245" cy="5081452"/>
            <a:chOff x="5120639" y="1045029"/>
            <a:chExt cx="6923315" cy="5081452"/>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295" t="73450" r="2391" b="8620"/>
            <a:stretch/>
          </p:blipFill>
          <p:spPr>
            <a:xfrm>
              <a:off x="5120639" y="1045029"/>
              <a:ext cx="6923315" cy="3004458"/>
            </a:xfrm>
            <a:prstGeom prst="rect">
              <a:avLst/>
            </a:prstGeom>
            <a:ln>
              <a:solidFill>
                <a:schemeClr val="accent1">
                  <a:lumMod val="50000"/>
                </a:schemeClr>
              </a:solidFill>
            </a:ln>
          </p:spPr>
        </p:pic>
        <p:pic>
          <p:nvPicPr>
            <p:cNvPr id="7172" name="Picture 4" descr="Sách Giáo Khoa Lịch sử và Địa lí 5 - Bài 3. Cuộc phản công ở kinh thành Huế  - Sách Giáo Khoa | Sách Giải Bài Tập | SGK Online PDF"/>
            <p:cNvPicPr>
              <a:picLocks noChangeAspect="1" noChangeArrowheads="1"/>
            </p:cNvPicPr>
            <p:nvPr/>
          </p:nvPicPr>
          <p:blipFill rotWithShape="1">
            <a:blip r:embed="rId4">
              <a:extLst>
                <a:ext uri="{28A0092B-C50C-407E-A947-70E740481C1C}">
                  <a14:useLocalDpi xmlns:a14="http://schemas.microsoft.com/office/drawing/2010/main" val="0"/>
                </a:ext>
              </a:extLst>
            </a:blip>
            <a:srcRect l="14907" t="30405" r="4283" b="56876"/>
            <a:stretch/>
          </p:blipFill>
          <p:spPr bwMode="auto">
            <a:xfrm>
              <a:off x="5120639" y="3905794"/>
              <a:ext cx="6923315" cy="2220687"/>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grpSp>
      <p:pic>
        <p:nvPicPr>
          <p:cNvPr id="11" name="Picture 2" descr="hinh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45029"/>
            <a:ext cx="5342709" cy="581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44079" y="1840692"/>
            <a:ext cx="3974829" cy="1384995"/>
          </a:xfrm>
          <a:prstGeom prst="rect">
            <a:avLst/>
          </a:prstGeom>
        </p:spPr>
        <p:txBody>
          <a:bodyPr wrap="square">
            <a:spAutoFit/>
          </a:bodyPr>
          <a:lstStyle/>
          <a:p>
            <a:pPr algn="just">
              <a:spcBef>
                <a:spcPct val="0"/>
              </a:spcBef>
            </a:pPr>
            <a:r>
              <a:rPr lang="nl-NL" altLang="en-US" sz="2800" b="1" i="1" dirty="0" smtClean="0">
                <a:solidFill>
                  <a:srgbClr val="000066"/>
                </a:solidFill>
                <a:latin typeface="Times New Roman" panose="02020603050405020304" pitchFamily="18" charset="0"/>
                <a:cs typeface="Times New Roman" panose="02020603050405020304" pitchFamily="18" charset="0"/>
              </a:rPr>
              <a:t>Cuộc phản công thất bại </a:t>
            </a:r>
          </a:p>
          <a:p>
            <a:pPr algn="just">
              <a:spcBef>
                <a:spcPct val="0"/>
              </a:spcBef>
            </a:pPr>
            <a:r>
              <a:rPr lang="nl-NL" altLang="en-US" sz="2800" b="1" i="1" dirty="0" smtClean="0">
                <a:solidFill>
                  <a:srgbClr val="000066"/>
                </a:solidFill>
                <a:latin typeface="Times New Roman" panose="02020603050405020304" pitchFamily="18" charset="0"/>
                <a:cs typeface="Times New Roman" panose="02020603050405020304" pitchFamily="18" charset="0"/>
              </a:rPr>
              <a:t>Tôn Thất Thuyết đã làm gì ?</a:t>
            </a:r>
            <a:endParaRPr lang="en-US" altLang="en-US" sz="2800" b="1" i="1" dirty="0">
              <a:solidFill>
                <a:srgbClr val="00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462088" y="3531996"/>
            <a:ext cx="3699323" cy="1569660"/>
          </a:xfrm>
          <a:prstGeom prst="rect">
            <a:avLst/>
          </a:prstGeom>
        </p:spPr>
        <p:txBody>
          <a:bodyPr wrap="square">
            <a:spAutoFit/>
          </a:bodyPr>
          <a:lstStyle/>
          <a:p>
            <a:pPr>
              <a:spcBef>
                <a:spcPct val="0"/>
              </a:spcBef>
            </a:pPr>
            <a:r>
              <a:rPr lang="nl-NL" altLang="en-US" sz="2400" b="1" i="1" dirty="0" smtClean="0">
                <a:solidFill>
                  <a:srgbClr val="FF0000"/>
                </a:solidFill>
                <a:latin typeface="Times New Roman" panose="02020603050405020304" pitchFamily="18" charset="0"/>
                <a:cs typeface="Times New Roman" panose="02020603050405020304" pitchFamily="18" charset="0"/>
              </a:rPr>
              <a:t>   Tôn Thất Thuyết đưa vua</a:t>
            </a:r>
          </a:p>
          <a:p>
            <a:pPr>
              <a:spcBef>
                <a:spcPct val="0"/>
              </a:spcBef>
            </a:pPr>
            <a:r>
              <a:rPr lang="nl-NL" altLang="en-US" sz="2400" b="1" i="1" dirty="0" smtClean="0">
                <a:solidFill>
                  <a:srgbClr val="FF0000"/>
                </a:solidFill>
                <a:latin typeface="Times New Roman" panose="02020603050405020304" pitchFamily="18" charset="0"/>
                <a:cs typeface="Times New Roman" panose="02020603050405020304" pitchFamily="18" charset="0"/>
              </a:rPr>
              <a:t>Hàm Nghi và đoàn tùy tùng</a:t>
            </a:r>
          </a:p>
          <a:p>
            <a:pPr>
              <a:spcBef>
                <a:spcPct val="0"/>
              </a:spcBef>
            </a:pPr>
            <a:r>
              <a:rPr lang="nl-NL" altLang="en-US" sz="2400" b="1" i="1" dirty="0">
                <a:solidFill>
                  <a:srgbClr val="FF0000"/>
                </a:solidFill>
                <a:latin typeface="Times New Roman" panose="02020603050405020304" pitchFamily="18" charset="0"/>
                <a:cs typeface="Times New Roman" panose="02020603050405020304" pitchFamily="18" charset="0"/>
              </a:rPr>
              <a:t>l</a:t>
            </a:r>
            <a:r>
              <a:rPr lang="nl-NL" altLang="en-US" sz="2400" b="1" i="1" dirty="0" smtClean="0">
                <a:solidFill>
                  <a:srgbClr val="FF0000"/>
                </a:solidFill>
                <a:latin typeface="Times New Roman" panose="02020603050405020304" pitchFamily="18" charset="0"/>
                <a:cs typeface="Times New Roman" panose="02020603050405020304" pitchFamily="18" charset="0"/>
              </a:rPr>
              <a:t>ên vùng rừng núi Quảng Trị.</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8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754607" y="119505"/>
            <a:ext cx="9144001" cy="12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50000"/>
              </a:spcBef>
              <a:buClrTx/>
              <a:buSzTx/>
              <a:buNone/>
            </a:pPr>
            <a:r>
              <a:rPr lang="vi-VN" altLang="en-US" sz="3600" b="1" dirty="0">
                <a:solidFill>
                  <a:srgbClr val="0000CC"/>
                </a:solidFill>
                <a:latin typeface="Times New Roman" pitchFamily="18" charset="0"/>
                <a:cs typeface="Arial" charset="0"/>
              </a:rPr>
              <a:t>Thứ năm</a:t>
            </a:r>
            <a:r>
              <a:rPr lang="en-US" altLang="en-US" sz="3600" b="1" dirty="0">
                <a:solidFill>
                  <a:srgbClr val="0000CC"/>
                </a:solidFill>
                <a:latin typeface="Times New Roman" pitchFamily="18" charset="0"/>
                <a:cs typeface="Arial" charset="0"/>
              </a:rPr>
              <a:t>, </a:t>
            </a:r>
            <a:r>
              <a:rPr lang="en-US" altLang="en-US" sz="3600" b="1" dirty="0" err="1">
                <a:solidFill>
                  <a:srgbClr val="0000CC"/>
                </a:solidFill>
                <a:latin typeface="Times New Roman" pitchFamily="18" charset="0"/>
                <a:cs typeface="Arial" charset="0"/>
              </a:rPr>
              <a:t>ngày</a:t>
            </a:r>
            <a:r>
              <a:rPr lang="vi-VN" altLang="en-US" sz="3600" b="1" dirty="0">
                <a:solidFill>
                  <a:srgbClr val="0000CC"/>
                </a:solidFill>
                <a:latin typeface="Times New Roman" pitchFamily="18" charset="0"/>
                <a:cs typeface="Arial" charset="0"/>
              </a:rPr>
              <a:t> </a:t>
            </a:r>
            <a:r>
              <a:rPr lang="en-US" altLang="en-US" sz="3600" b="1" dirty="0">
                <a:solidFill>
                  <a:srgbClr val="0000CC"/>
                </a:solidFill>
                <a:latin typeface="Times New Roman" pitchFamily="18" charset="0"/>
                <a:cs typeface="Arial" charset="0"/>
              </a:rPr>
              <a:t>7</a:t>
            </a:r>
            <a:r>
              <a:rPr lang="vi-VN" altLang="en-US" sz="3600" b="1" dirty="0">
                <a:solidFill>
                  <a:srgbClr val="0000CC"/>
                </a:solidFill>
                <a:latin typeface="Times New Roman" pitchFamily="18" charset="0"/>
                <a:cs typeface="Arial" charset="0"/>
              </a:rPr>
              <a:t> </a:t>
            </a:r>
            <a:r>
              <a:rPr lang="en-US" altLang="en-US" sz="3600" b="1" dirty="0" err="1">
                <a:solidFill>
                  <a:srgbClr val="0000CC"/>
                </a:solidFill>
                <a:latin typeface="Times New Roman" pitchFamily="18" charset="0"/>
                <a:cs typeface="Arial" charset="0"/>
              </a:rPr>
              <a:t>tháng</a:t>
            </a:r>
            <a:r>
              <a:rPr lang="en-US" altLang="en-US" sz="3600" b="1" dirty="0">
                <a:solidFill>
                  <a:srgbClr val="0000CC"/>
                </a:solidFill>
                <a:latin typeface="Times New Roman" pitchFamily="18" charset="0"/>
                <a:cs typeface="Arial" charset="0"/>
              </a:rPr>
              <a:t> 10 </a:t>
            </a:r>
            <a:r>
              <a:rPr lang="en-US" altLang="en-US" sz="3600" b="1" dirty="0" err="1">
                <a:solidFill>
                  <a:srgbClr val="0000CC"/>
                </a:solidFill>
                <a:latin typeface="Times New Roman" pitchFamily="18" charset="0"/>
                <a:cs typeface="Arial" charset="0"/>
              </a:rPr>
              <a:t>năm</a:t>
            </a:r>
            <a:r>
              <a:rPr lang="en-US" altLang="en-US" sz="3600" b="1" dirty="0">
                <a:solidFill>
                  <a:srgbClr val="0000CC"/>
                </a:solidFill>
                <a:latin typeface="Times New Roman" pitchFamily="18" charset="0"/>
                <a:cs typeface="Arial" charset="0"/>
              </a:rPr>
              <a:t> 2021</a:t>
            </a:r>
            <a:br>
              <a:rPr lang="en-US" altLang="en-US" sz="3600" b="1" dirty="0">
                <a:solidFill>
                  <a:srgbClr val="0000CC"/>
                </a:solidFill>
                <a:latin typeface="Times New Roman" pitchFamily="18" charset="0"/>
                <a:cs typeface="Arial" charset="0"/>
              </a:rPr>
            </a:br>
            <a:r>
              <a:rPr lang="en-US" altLang="en-US" sz="3600" b="1" dirty="0" err="1" smtClean="0">
                <a:solidFill>
                  <a:srgbClr val="0000CC"/>
                </a:solidFill>
                <a:latin typeface="Times New Roman" pitchFamily="18" charset="0"/>
                <a:cs typeface="Arial" charset="0"/>
              </a:rPr>
              <a:t>Lịch</a:t>
            </a:r>
            <a:r>
              <a:rPr lang="en-US" altLang="en-US" sz="3600" b="1" dirty="0" smtClean="0">
                <a:solidFill>
                  <a:srgbClr val="0000CC"/>
                </a:solidFill>
                <a:latin typeface="Times New Roman" pitchFamily="18" charset="0"/>
                <a:cs typeface="Arial" charset="0"/>
              </a:rPr>
              <a:t> </a:t>
            </a:r>
            <a:r>
              <a:rPr lang="en-US" altLang="en-US" sz="3600" b="1" dirty="0" err="1" smtClean="0">
                <a:solidFill>
                  <a:srgbClr val="0000CC"/>
                </a:solidFill>
                <a:latin typeface="Times New Roman" pitchFamily="18" charset="0"/>
                <a:cs typeface="Arial" charset="0"/>
              </a:rPr>
              <a:t>sư</a:t>
            </a:r>
            <a:r>
              <a:rPr lang="en-US" altLang="en-US" sz="3600" b="1" dirty="0" smtClean="0">
                <a:solidFill>
                  <a:srgbClr val="0000CC"/>
                </a:solidFill>
                <a:latin typeface="Times New Roman" pitchFamily="18" charset="0"/>
                <a:cs typeface="Arial" charset="0"/>
              </a:rPr>
              <a:t>̉</a:t>
            </a:r>
            <a:endParaRPr lang="en-GB" altLang="en-US" sz="4400" b="1" u="sng"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63049" y="1295409"/>
            <a:ext cx="8409709" cy="1200329"/>
          </a:xfrm>
          <a:prstGeom prst="rect">
            <a:avLst/>
          </a:prstGeom>
          <a:noFill/>
        </p:spPr>
        <p:txBody>
          <a:bodyPr wrap="square" rtlCol="0">
            <a:spAutoFit/>
          </a:bodyPr>
          <a:lstStyle/>
          <a:p>
            <a:pPr algn="ctr"/>
            <a:r>
              <a:rPr lang="en-US" sz="3600" b="1" dirty="0">
                <a:ln w="11430"/>
                <a:solidFill>
                  <a:srgbClr val="FF0000"/>
                </a:solidFill>
                <a:effectLst>
                  <a:outerShdw blurRad="50800" dist="39000" dir="5460000" algn="tl">
                    <a:srgbClr val="000000">
                      <a:alpha val="38000"/>
                    </a:srgbClr>
                  </a:outerShdw>
                </a:effectLst>
              </a:rPr>
              <a:t>CHUYỆN KỂ VỀ TRƯƠNG ĐỊNH, NGUYỄN TRƯỜNG TỘ VÀ TÔN THẤT THUYẾT”</a:t>
            </a:r>
          </a:p>
        </p:txBody>
      </p:sp>
      <p:sp>
        <p:nvSpPr>
          <p:cNvPr id="7" name="Oval Callout 6"/>
          <p:cNvSpPr/>
          <p:nvPr/>
        </p:nvSpPr>
        <p:spPr>
          <a:xfrm>
            <a:off x="769252" y="2795327"/>
            <a:ext cx="4164037" cy="523315"/>
          </a:xfrm>
          <a:prstGeom prst="wedgeEllipseCallout">
            <a:avLst>
              <a:gd name="adj1" fmla="val 20757"/>
              <a:gd name="adj2" fmla="val 165750"/>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b="1" dirty="0" smtClean="0">
              <a:solidFill>
                <a:srgbClr val="000000"/>
              </a:solidFill>
              <a:latin typeface="+mj-lt"/>
            </a:endParaRPr>
          </a:p>
          <a:p>
            <a:pPr algn="ctr"/>
            <a:r>
              <a:rPr lang="en-US" sz="2800" b="1" dirty="0" smtClean="0">
                <a:solidFill>
                  <a:srgbClr val="000000"/>
                </a:solidFill>
                <a:latin typeface="+mj-lt"/>
              </a:rPr>
              <a:t>SGK/</a:t>
            </a:r>
            <a:r>
              <a:rPr lang="en-US" sz="2800" b="1" dirty="0" err="1" smtClean="0">
                <a:solidFill>
                  <a:srgbClr val="000000"/>
                </a:solidFill>
                <a:latin typeface="+mj-lt"/>
              </a:rPr>
              <a:t>trang</a:t>
            </a:r>
            <a:r>
              <a:rPr lang="en-US" sz="2800" b="1" dirty="0" smtClean="0">
                <a:solidFill>
                  <a:srgbClr val="000000"/>
                </a:solidFill>
                <a:latin typeface="+mj-lt"/>
              </a:rPr>
              <a:t> 6</a:t>
            </a:r>
            <a:endParaRPr lang="vi-VN" sz="2800" b="1" dirty="0">
              <a:solidFill>
                <a:srgbClr val="000000"/>
              </a:solidFill>
              <a:latin typeface="+mj-lt"/>
            </a:endParaRPr>
          </a:p>
          <a:p>
            <a:pPr algn="ctr"/>
            <a:endParaRPr lang="vi-VN" sz="2500" b="1" dirty="0">
              <a:solidFill>
                <a:srgbClr val="000000"/>
              </a:solidFill>
              <a:latin typeface="+mj-lt"/>
            </a:endParaRPr>
          </a:p>
        </p:txBody>
      </p:sp>
      <p:sp>
        <p:nvSpPr>
          <p:cNvPr id="8" name="Teardrop 7"/>
          <p:cNvSpPr/>
          <p:nvPr/>
        </p:nvSpPr>
        <p:spPr>
          <a:xfrm>
            <a:off x="2263049" y="3621641"/>
            <a:ext cx="6856775" cy="254824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lumMod val="95000"/>
                    <a:lumOff val="5000"/>
                  </a:schemeClr>
                </a:solidFill>
                <a:latin typeface="Times New Roman" pitchFamily="18" charset="0"/>
                <a:cs typeface="Times New Roman" pitchFamily="18" charset="0"/>
              </a:rPr>
              <a:t>Các bạn dựa vào sách giáo khoa và trả lời các câu hỏi sau:</a:t>
            </a:r>
            <a:endParaRPr lang="en-US" sz="3200"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45357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8"/>
          <p:cNvSpPr>
            <a:spLocks noChangeArrowheads="1"/>
          </p:cNvSpPr>
          <p:nvPr/>
        </p:nvSpPr>
        <p:spPr bwMode="auto">
          <a:xfrm>
            <a:off x="64655" y="4888391"/>
            <a:ext cx="5781963" cy="954107"/>
          </a:xfrm>
          <a:prstGeom prst="rect">
            <a:avLst/>
          </a:prstGeom>
          <a:ln/>
          <a:extLst/>
        </p:spPr>
        <p:style>
          <a:lnRef idx="2">
            <a:schemeClr val="dk1"/>
          </a:lnRef>
          <a:fillRef idx="1">
            <a:schemeClr val="lt1"/>
          </a:fillRef>
          <a:effectRef idx="0">
            <a:schemeClr val="dk1"/>
          </a:effectRef>
          <a:fontRef idx="minor">
            <a:schemeClr val="dk1"/>
          </a:fontRef>
        </p:style>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smtClean="0">
                <a:solidFill>
                  <a:srgbClr val="000066"/>
                </a:solidFill>
                <a:latin typeface="Times New Roman" panose="02020603050405020304" pitchFamily="18" charset="0"/>
                <a:cs typeface="Times New Roman" panose="02020603050405020304" pitchFamily="18" charset="0"/>
              </a:rPr>
              <a:t>Là </a:t>
            </a:r>
            <a:r>
              <a:rPr lang="nl-NL" altLang="en-US" sz="2800" b="1" dirty="0">
                <a:solidFill>
                  <a:srgbClr val="000066"/>
                </a:solidFill>
                <a:latin typeface="Times New Roman" panose="02020603050405020304" pitchFamily="18" charset="0"/>
                <a:cs typeface="Times New Roman" panose="02020603050405020304" pitchFamily="18" charset="0"/>
              </a:rPr>
              <a:t>một trong ba vị vua yêu nước trong thời kì Pháp thuộc.</a:t>
            </a:r>
          </a:p>
        </p:txBody>
      </p:sp>
      <p:pic>
        <p:nvPicPr>
          <p:cNvPr id="10242" name="Picture 2" descr="Giải mật&amp;#39; những tồn nghi triều Nguyễn: Triều chính rối ren, vua Hàm Nghi  lên ngôi | Văn hóa | Thanh Niên"/>
          <p:cNvPicPr>
            <a:picLocks noChangeAspect="1" noChangeArrowheads="1"/>
          </p:cNvPicPr>
          <p:nvPr/>
        </p:nvPicPr>
        <p:blipFill rotWithShape="1">
          <a:blip r:embed="rId2">
            <a:extLst>
              <a:ext uri="{28A0092B-C50C-407E-A947-70E740481C1C}">
                <a14:useLocalDpi xmlns:a14="http://schemas.microsoft.com/office/drawing/2010/main" val="0"/>
              </a:ext>
            </a:extLst>
          </a:blip>
          <a:srcRect l="21843" r="19229"/>
          <a:stretch/>
        </p:blipFill>
        <p:spPr bwMode="auto">
          <a:xfrm>
            <a:off x="289561" y="0"/>
            <a:ext cx="5630091" cy="43651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ại sao tôi mạt sát ông Tôn Thất Thuyết | Nghiên Cứu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662" y="1"/>
            <a:ext cx="5473338" cy="4419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6718662" y="4942037"/>
            <a:ext cx="5362502" cy="95410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nl-NL" altLang="en-US" b="1" dirty="0" smtClean="0">
                <a:solidFill>
                  <a:srgbClr val="FF0000"/>
                </a:solidFill>
                <a:latin typeface="Times New Roman" panose="02020603050405020304" pitchFamily="18" charset="0"/>
                <a:cs typeface="Times New Roman" panose="02020603050405020304" pitchFamily="18" charset="0"/>
              </a:rPr>
              <a:t>* </a:t>
            </a:r>
            <a:r>
              <a:rPr lang="nl-NL" altLang="en-US" b="1" dirty="0">
                <a:solidFill>
                  <a:srgbClr val="FF0000"/>
                </a:solidFill>
                <a:latin typeface="Times New Roman" panose="02020603050405020304" pitchFamily="18" charset="0"/>
                <a:cs typeface="Times New Roman" panose="02020603050405020304" pitchFamily="18" charset="0"/>
              </a:rPr>
              <a:t>Cùng vua Hàm Nghi phát động phong trào Cần Vương</a:t>
            </a:r>
            <a:r>
              <a:rPr lang="en-US" altLang="en-US" b="1" dirty="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62876" y="4365171"/>
            <a:ext cx="2468048"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Vua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Hàm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Nghi</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057640" y="4413707"/>
            <a:ext cx="2820003"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Tôn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Thất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Thuyết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2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729D7753-73C2-46B3-BEA8-873474623E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3"/>
            <a:ext cx="6858001" cy="12192001"/>
          </a:xfrm>
          <a:prstGeom prst="rect">
            <a:avLst/>
          </a:prstGeom>
          <a:ln>
            <a:solidFill>
              <a:schemeClr val="accent6">
                <a:lumMod val="20000"/>
                <a:lumOff val="80000"/>
              </a:schemeClr>
            </a:solidFill>
          </a:ln>
        </p:spPr>
      </p:pic>
      <p:pic>
        <p:nvPicPr>
          <p:cNvPr id="6" name="图片 5">
            <a:extLst>
              <a:ext uri="{FF2B5EF4-FFF2-40B4-BE49-F238E27FC236}">
                <a16:creationId xmlns:a16="http://schemas.microsoft.com/office/drawing/2014/main" xmlns="" id="{75386B91-93C7-4B5E-B70E-3FDC07B655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 y="-754822"/>
            <a:ext cx="12853851" cy="6161855"/>
          </a:xfrm>
          <a:prstGeom prst="rect">
            <a:avLst/>
          </a:prstGeom>
        </p:spPr>
      </p:pic>
      <p:sp>
        <p:nvSpPr>
          <p:cNvPr id="12" name="TextBox 11"/>
          <p:cNvSpPr txBox="1">
            <a:spLocks noChangeArrowheads="1"/>
          </p:cNvSpPr>
          <p:nvPr/>
        </p:nvSpPr>
        <p:spPr>
          <a:xfrm>
            <a:off x="2982779" y="1078603"/>
            <a:ext cx="3415843"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b="0" i="0" u="none" kern="1200">
                <a:solidFill>
                  <a:schemeClr val="tx1"/>
                </a:solidFill>
                <a:latin typeface="+mj-lt"/>
                <a:ea typeface="+mj-ea"/>
                <a:cs typeface="+mj-cs"/>
              </a:defRPr>
            </a:lvl1pPr>
          </a:lstStyle>
          <a:p>
            <a:r>
              <a:rPr lang="en-US" altLang="en-US" b="1" dirty="0" smtClean="0">
                <a:latin typeface="Times New Roman" panose="02020603050405020304" pitchFamily="18" charset="0"/>
                <a:cs typeface="Times New Roman" panose="02020603050405020304" pitchFamily="18" charset="0"/>
              </a:rPr>
              <a:t>  </a:t>
            </a:r>
            <a:r>
              <a:rPr lang="en-US" altLang="en-US" b="1" u="sng" dirty="0" smtClean="0">
                <a:solidFill>
                  <a:srgbClr val="0000FF"/>
                </a:solidFill>
                <a:latin typeface="Times New Roman" panose="02020603050405020304" pitchFamily="18" charset="0"/>
                <a:cs typeface="Times New Roman" panose="02020603050405020304" pitchFamily="18" charset="0"/>
              </a:rPr>
              <a:t>GHI NHỚ</a:t>
            </a:r>
            <a:r>
              <a:rPr lang="en-US" altLang="en-US" b="1" u="sng" dirty="0" smtClean="0">
                <a:solidFill>
                  <a:srgbClr val="0000FF"/>
                </a:solidFill>
              </a:rPr>
              <a:t>:</a:t>
            </a:r>
          </a:p>
          <a:p>
            <a:r>
              <a:rPr lang="en-US" altLang="en-US" dirty="0" smtClean="0"/>
              <a:t>   </a:t>
            </a:r>
          </a:p>
          <a:p>
            <a:r>
              <a:rPr lang="en-US" altLang="en-US" dirty="0" smtClean="0"/>
              <a:t>  </a:t>
            </a:r>
          </a:p>
          <a:p>
            <a:endParaRPr lang="en-US" altLang="en-US" b="1" dirty="0">
              <a:latin typeface="Times New Roman" panose="02020603050405020304" pitchFamily="18" charset="0"/>
              <a:cs typeface="Times New Roman" panose="02020603050405020304" pitchFamily="18" charset="0"/>
            </a:endParaRPr>
          </a:p>
        </p:txBody>
      </p:sp>
      <p:sp>
        <p:nvSpPr>
          <p:cNvPr id="13" name="Text Box 37"/>
          <p:cNvSpPr txBox="1">
            <a:spLocks noChangeArrowheads="1"/>
          </p:cNvSpPr>
          <p:nvPr/>
        </p:nvSpPr>
        <p:spPr bwMode="auto">
          <a:xfrm>
            <a:off x="1145308" y="1511557"/>
            <a:ext cx="9467273" cy="255454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ts val="0"/>
              </a:spcBef>
              <a:buNone/>
            </a:pPr>
            <a:r>
              <a:rPr lang="en-US" b="1" dirty="0" err="1" smtClean="0">
                <a:solidFill>
                  <a:prstClr val="black"/>
                </a:solidFill>
                <a:latin typeface="Times New Roman" panose="02020603050405020304" pitchFamily="18" charset="0"/>
                <a:cs typeface="Times New Roman" panose="02020603050405020304" pitchFamily="18" charset="0"/>
              </a:rPr>
              <a:t>Năm</a:t>
            </a:r>
            <a:r>
              <a:rPr lang="en-US" b="1" dirty="0" smtClean="0">
                <a:solidFill>
                  <a:prstClr val="black"/>
                </a:solidFill>
                <a:latin typeface="Times New Roman" panose="02020603050405020304" pitchFamily="18" charset="0"/>
                <a:cs typeface="Times New Roman" panose="02020603050405020304" pitchFamily="18" charset="0"/>
              </a:rPr>
              <a:t> 1885, </a:t>
            </a:r>
            <a:r>
              <a:rPr lang="en-US" b="1" dirty="0" err="1" smtClean="0">
                <a:solidFill>
                  <a:prstClr val="black"/>
                </a:solidFill>
                <a:latin typeface="Times New Roman" panose="02020603050405020304" pitchFamily="18" charset="0"/>
                <a:cs typeface="Times New Roman" panose="02020603050405020304" pitchFamily="18" charset="0"/>
              </a:rPr>
              <a:t>sau</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cuộc</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phản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công</a:t>
            </a:r>
            <a:r>
              <a:rPr lang="en-US" b="1" dirty="0" smtClean="0">
                <a:solidFill>
                  <a:prstClr val="black"/>
                </a:solidFill>
                <a:latin typeface="Times New Roman" panose="02020603050405020304" pitchFamily="18" charset="0"/>
                <a:cs typeface="Times New Roman" panose="02020603050405020304" pitchFamily="18" charset="0"/>
              </a:rPr>
              <a:t> ở </a:t>
            </a:r>
            <a:r>
              <a:rPr lang="en-US" b="1" dirty="0" err="1" smtClean="0">
                <a:solidFill>
                  <a:prstClr val="black"/>
                </a:solidFill>
                <a:latin typeface="Times New Roman" panose="02020603050405020304" pitchFamily="18" charset="0"/>
                <a:cs typeface="Times New Roman" panose="02020603050405020304" pitchFamily="18" charset="0"/>
              </a:rPr>
              <a:t>kinh</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thành</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Huê</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Tôn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Thất</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Thuyết</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đưa</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vua</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Hàm</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Nghi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lên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vùng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núi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Quảng</a:t>
            </a:r>
            <a:r>
              <a:rPr lang="en-US" b="1" dirty="0" smtClean="0">
                <a:solidFill>
                  <a:prstClr val="black"/>
                </a:solidFill>
                <a:latin typeface="Times New Roman" panose="02020603050405020304" pitchFamily="18" charset="0"/>
                <a:cs typeface="Times New Roman" panose="02020603050405020304" pitchFamily="18" charset="0"/>
              </a:rPr>
              <a:t> Trị, </a:t>
            </a:r>
            <a:r>
              <a:rPr lang="en-US" b="1" dirty="0" err="1" smtClean="0">
                <a:solidFill>
                  <a:prstClr val="black"/>
                </a:solidFill>
                <a:latin typeface="Times New Roman" panose="02020603050405020304" pitchFamily="18" charset="0"/>
                <a:cs typeface="Times New Roman" panose="02020603050405020304" pitchFamily="18" charset="0"/>
              </a:rPr>
              <a:t>ra</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Chiếu</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Cần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Vương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Tư</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đo</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bùng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nô</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một</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phong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trào</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chống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Pháp</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mạnh</a:t>
            </a:r>
            <a:r>
              <a:rPr lang="en-US" b="1" dirty="0" smtClean="0">
                <a:solidFill>
                  <a:prstClr val="black"/>
                </a:solidFill>
                <a:latin typeface="Times New Roman" panose="02020603050405020304" pitchFamily="18" charset="0"/>
                <a:cs typeface="Times New Roman" panose="02020603050405020304" pitchFamily="18" charset="0"/>
              </a:rPr>
              <a:t> mẽ </a:t>
            </a:r>
            <a:r>
              <a:rPr lang="en-US" b="1" dirty="0" err="1" smtClean="0">
                <a:solidFill>
                  <a:prstClr val="black"/>
                </a:solidFill>
                <a:latin typeface="Times New Roman" panose="02020603050405020304" pitchFamily="18" charset="0"/>
                <a:cs typeface="Times New Roman" panose="02020603050405020304" pitchFamily="18" charset="0"/>
              </a:rPr>
              <a:t>kéo</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dài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đến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cuối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thê</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ki</a:t>
            </a:r>
            <a:r>
              <a:rPr lang="en-US" b="1" dirty="0" smtClean="0">
                <a:solidFill>
                  <a:prstClr val="black"/>
                </a:solidFill>
                <a:latin typeface="Times New Roman" panose="02020603050405020304" pitchFamily="18" charset="0"/>
                <a:cs typeface="Times New Roman" panose="02020603050405020304" pitchFamily="18" charset="0"/>
              </a:rPr>
              <a:t>̉ XIX, </a:t>
            </a:r>
            <a:r>
              <a:rPr lang="en-US" b="1" dirty="0" err="1" smtClean="0">
                <a:solidFill>
                  <a:prstClr val="black"/>
                </a:solidFill>
                <a:latin typeface="Times New Roman" panose="02020603050405020304" pitchFamily="18" charset="0"/>
                <a:cs typeface="Times New Roman" panose="02020603050405020304" pitchFamily="18" charset="0"/>
              </a:rPr>
              <a:t>gọi</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đo</a:t>
            </a:r>
            <a:r>
              <a:rPr lang="en-US" b="1" dirty="0" smtClean="0">
                <a:solidFill>
                  <a:prstClr val="black"/>
                </a:solidFill>
                <a:latin typeface="Times New Roman" panose="02020603050405020304" pitchFamily="18" charset="0"/>
                <a:cs typeface="Times New Roman" panose="02020603050405020304" pitchFamily="18" charset="0"/>
              </a:rPr>
              <a:t>́ là </a:t>
            </a:r>
            <a:r>
              <a:rPr lang="en-US" b="1" dirty="0" err="1" smtClean="0">
                <a:solidFill>
                  <a:prstClr val="black"/>
                </a:solidFill>
                <a:latin typeface="Times New Roman" panose="02020603050405020304" pitchFamily="18" charset="0"/>
                <a:cs typeface="Times New Roman" panose="02020603050405020304" pitchFamily="18" charset="0"/>
              </a:rPr>
              <a:t>phong</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trào</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Cần</a:t>
            </a:r>
            <a:r>
              <a:rPr lang="en-US" b="1" dirty="0" smtClean="0">
                <a:solidFill>
                  <a:prstClr val="black"/>
                </a:solidFill>
                <a:latin typeface="Times New Roman" panose="02020603050405020304" pitchFamily="18" charset="0"/>
                <a:cs typeface="Times New Roman" panose="02020603050405020304" pitchFamily="18" charset="0"/>
              </a:rPr>
              <a:t> </a:t>
            </a:r>
            <a:r>
              <a:rPr lang="en-US" b="1" dirty="0" err="1" smtClean="0">
                <a:solidFill>
                  <a:prstClr val="black"/>
                </a:solidFill>
                <a:latin typeface="Times New Roman" panose="02020603050405020304" pitchFamily="18" charset="0"/>
                <a:cs typeface="Times New Roman" panose="02020603050405020304" pitchFamily="18" charset="0"/>
              </a:rPr>
              <a:t>Vương</a:t>
            </a:r>
            <a:r>
              <a:rPr lang="en-US" b="1" dirty="0" smtClean="0">
                <a:solidFill>
                  <a:prstClr val="black"/>
                </a:solidFill>
                <a:latin typeface="Times New Roman" panose="02020603050405020304" pitchFamily="18" charset="0"/>
                <a:cs typeface="Times New Roman" panose="02020603050405020304" pitchFamily="18" charset="0"/>
              </a:rPr>
              <a:t>.</a:t>
            </a:r>
            <a:endParaRPr lang="en-US"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43120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a:spLocks noGrp="1" noChangeArrowheads="1"/>
          </p:cNvSpPr>
          <p:nvPr>
            <p:ph/>
          </p:nvPr>
        </p:nvSpPr>
        <p:spPr>
          <a:xfrm>
            <a:off x="1747198" y="2987095"/>
            <a:ext cx="3524412"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marL="0" indent="0" eaLnBrk="1" hangingPunct="1">
              <a:buFontTx/>
              <a:buNone/>
            </a:pPr>
            <a:r>
              <a:rPr lang="en-US" altLang="en-US" sz="10000" b="1" dirty="0" smtClean="0"/>
              <a:t> </a:t>
            </a:r>
            <a:endParaRPr lang="en-US" altLang="en-US" b="1" dirty="0" smtClean="0">
              <a:latin typeface="Times New Roman" panose="02020603050405020304" pitchFamily="18" charset="0"/>
              <a:cs typeface="Times New Roman" panose="02020603050405020304" pitchFamily="18" charset="0"/>
            </a:endParaRPr>
          </a:p>
        </p:txBody>
      </p:sp>
      <p:sp>
        <p:nvSpPr>
          <p:cNvPr id="5" name="Rectangle 18"/>
          <p:cNvSpPr>
            <a:spLocks noChangeArrowheads="1"/>
          </p:cNvSpPr>
          <p:nvPr/>
        </p:nvSpPr>
        <p:spPr bwMode="auto">
          <a:xfrm>
            <a:off x="443345" y="1324971"/>
            <a:ext cx="10483273" cy="1323439"/>
          </a:xfrm>
          <a:prstGeom prst="rect">
            <a:avLst/>
          </a:prstGeom>
          <a:ln/>
          <a:extLst/>
        </p:spPr>
        <p:style>
          <a:lnRef idx="2">
            <a:schemeClr val="dk1"/>
          </a:lnRef>
          <a:fillRef idx="1">
            <a:schemeClr val="lt1"/>
          </a:fillRef>
          <a:effectRef idx="0">
            <a:schemeClr val="dk1"/>
          </a:effectRef>
          <a:fontRef idx="minor">
            <a:schemeClr val="dk1"/>
          </a:fontRef>
        </p:style>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4000" b="1" dirty="0" smtClean="0">
                <a:solidFill>
                  <a:srgbClr val="000066"/>
                </a:solidFill>
                <a:latin typeface="Times New Roman" panose="02020603050405020304" pitchFamily="18" charset="0"/>
                <a:cs typeface="Times New Roman" panose="02020603050405020304" pitchFamily="18" charset="0"/>
              </a:rPr>
              <a:t>Trường học, đường phố mang tên các nhân vật lịch sử của phong trào Cần Vương.</a:t>
            </a:r>
            <a:endParaRPr lang="nl-NL" altLang="en-US" sz="40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0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p:txBody>
          <a:bodyPr/>
          <a:lstStyle/>
          <a:p>
            <a:pPr eaLnBrk="1" hangingPunct="1"/>
            <a:endParaRPr lang="vi-VN" altLang="en-US" smtClean="0"/>
          </a:p>
        </p:txBody>
      </p:sp>
      <p:pic>
        <p:nvPicPr>
          <p:cNvPr id="31747" name="Picture 4" descr="P1070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944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p:txBody>
          <a:bodyPr/>
          <a:lstStyle/>
          <a:p>
            <a:pPr eaLnBrk="1" hangingPunct="1"/>
            <a:endParaRPr lang="vi-VN" altLang="en-US" smtClean="0"/>
          </a:p>
        </p:txBody>
      </p:sp>
      <p:pic>
        <p:nvPicPr>
          <p:cNvPr id="32771" name="Picture 5" descr="P1070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6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p:cNvSpPr txBox="1">
            <a:spLocks noChangeArrowheads="1"/>
          </p:cNvSpPr>
          <p:nvPr/>
        </p:nvSpPr>
        <p:spPr bwMode="auto">
          <a:xfrm>
            <a:off x="2438400" y="6172201"/>
            <a:ext cx="647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1800"/>
          </a:p>
        </p:txBody>
      </p:sp>
      <p:pic>
        <p:nvPicPr>
          <p:cNvPr id="4" name="Picture 3" descr="photo2021-01-2910-45-48-161189207434466715070-1611892090707829226419.jpg"/>
          <p:cNvPicPr>
            <a:picLocks noChangeAspect="1"/>
          </p:cNvPicPr>
          <p:nvPr/>
        </p:nvPicPr>
        <p:blipFill>
          <a:blip r:embed="rId2"/>
          <a:stretch>
            <a:fillRect/>
          </a:stretch>
        </p:blipFill>
        <p:spPr>
          <a:xfrm>
            <a:off x="0" y="557561"/>
            <a:ext cx="6110868" cy="4458164"/>
          </a:xfrm>
          <a:prstGeom prst="rect">
            <a:avLst/>
          </a:prstGeom>
        </p:spPr>
      </p:pic>
      <p:pic>
        <p:nvPicPr>
          <p:cNvPr id="6" name="Picture 5" descr="images.jpg"/>
          <p:cNvPicPr>
            <a:picLocks noChangeAspect="1"/>
          </p:cNvPicPr>
          <p:nvPr/>
        </p:nvPicPr>
        <p:blipFill>
          <a:blip r:embed="rId3"/>
          <a:stretch>
            <a:fillRect/>
          </a:stretch>
        </p:blipFill>
        <p:spPr>
          <a:xfrm>
            <a:off x="6534614" y="535258"/>
            <a:ext cx="5497552" cy="4594302"/>
          </a:xfrm>
          <a:prstGeom prst="rect">
            <a:avLst/>
          </a:prstGeom>
        </p:spPr>
      </p:pic>
    </p:spTree>
    <p:extLst>
      <p:ext uri="{BB962C8B-B14F-4D97-AF65-F5344CB8AC3E}">
        <p14:creationId xmlns:p14="http://schemas.microsoft.com/office/powerpoint/2010/main" val="1363407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84333"/>
            <a:ext cx="12006944" cy="66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84225" y="1409196"/>
            <a:ext cx="6035498" cy="769441"/>
          </a:xfrm>
          <a:prstGeom prst="rect">
            <a:avLst/>
          </a:prstGeom>
          <a:noFill/>
        </p:spPr>
        <p:txBody>
          <a:bodyPr wrap="none" rtlCol="0">
            <a:spAutoFit/>
          </a:bodyPr>
          <a:lstStyle/>
          <a:p>
            <a:r>
              <a:rPr lang="en-US" sz="4400" b="1" dirty="0" smtClean="0">
                <a:latin typeface="Times New Roman" panose="02020603050405020304" pitchFamily="18" charset="0"/>
                <a:cs typeface="Times New Roman" panose="02020603050405020304" pitchFamily="18" charset="0"/>
              </a:rPr>
              <a:t>TIẾT HỌC KẾT THÚC</a:t>
            </a:r>
            <a:endParaRPr lang="en-US" sz="4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96068" y="2287111"/>
            <a:ext cx="7716645" cy="1754326"/>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 bạn học thuộc ghi nhớ trong sách giáo khoa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3240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51132" y="810642"/>
            <a:ext cx="9888583" cy="905056"/>
          </a:xfrm>
          <a:prstGeom prst="rect">
            <a:avLst/>
          </a:prstGeom>
          <a:noFill/>
        </p:spPr>
        <p:txBody>
          <a:bodyPr wrap="square" rtlCol="0">
            <a:spAutoFit/>
          </a:bodyPr>
          <a:lstStyle/>
          <a:p>
            <a:pPr>
              <a:lnSpc>
                <a:spcPct val="150000"/>
              </a:lnSpc>
            </a:pPr>
            <a:r>
              <a:rPr lang="vi-VN" sz="4000" b="1" dirty="0" smtClean="0">
                <a:solidFill>
                  <a:schemeClr val="bg1"/>
                </a:solidFill>
                <a:effectLst/>
                <a:latin typeface="Times New Roman" panose="02020603050405020304" pitchFamily="18" charset="0"/>
                <a:ea typeface="Times New Roman" panose="02020603050405020304" pitchFamily="18" charset="0"/>
              </a:rPr>
              <a:t>       </a:t>
            </a:r>
            <a:r>
              <a:rPr lang="en-US" sz="4000" b="1" u="sng" dirty="0" err="1">
                <a:solidFill>
                  <a:schemeClr val="bg1"/>
                </a:solidFill>
                <a:latin typeface="Times New Roman" panose="02020603050405020304" pitchFamily="18" charset="0"/>
                <a:ea typeface="Times New Roman" panose="02020603050405020304" pitchFamily="18" charset="0"/>
              </a:rPr>
              <a:t>C</a:t>
            </a:r>
            <a:r>
              <a:rPr lang="en-US" sz="4000" b="1" u="sng" dirty="0" err="1" smtClean="0">
                <a:solidFill>
                  <a:schemeClr val="bg1"/>
                </a:solidFill>
                <a:effectLst/>
                <a:latin typeface="Times New Roman" panose="02020603050405020304" pitchFamily="18" charset="0"/>
                <a:ea typeface="Times New Roman" panose="02020603050405020304" pitchFamily="18" charset="0"/>
              </a:rPr>
              <a:t>âu</a:t>
            </a:r>
            <a:r>
              <a:rPr lang="en-US" sz="4000" b="1" u="sng" dirty="0" smtClean="0">
                <a:solidFill>
                  <a:schemeClr val="bg1"/>
                </a:solidFill>
                <a:effectLst/>
                <a:latin typeface="Times New Roman" panose="02020603050405020304" pitchFamily="18" charset="0"/>
                <a:ea typeface="Times New Roman" panose="02020603050405020304" pitchFamily="18" charset="0"/>
              </a:rPr>
              <a:t> 1</a:t>
            </a:r>
            <a:r>
              <a:rPr lang="en-US" sz="4000" b="1" dirty="0" smtClean="0">
                <a:solidFill>
                  <a:schemeClr val="bg1"/>
                </a:solidFill>
                <a:effectLst/>
                <a:latin typeface="Times New Roman" panose="02020603050405020304" pitchFamily="18" charset="0"/>
                <a:ea typeface="Times New Roman" panose="02020603050405020304" pitchFamily="18" charset="0"/>
              </a:rPr>
              <a:t>. </a:t>
            </a:r>
            <a:r>
              <a:rPr lang="vi-VN" sz="4000" b="1" dirty="0" smtClean="0">
                <a:solidFill>
                  <a:schemeClr val="bg1"/>
                </a:solidFill>
                <a:effectLst/>
                <a:latin typeface="Times New Roman" panose="02020603050405020304" pitchFamily="18" charset="0"/>
                <a:ea typeface="Times New Roman" panose="02020603050405020304" pitchFamily="18" charset="0"/>
              </a:rPr>
              <a:t>Nguyễn Trường Tộ quê ở đâu</a:t>
            </a:r>
            <a:r>
              <a:rPr lang="en-US" sz="4000" b="1" dirty="0" smtClean="0">
                <a:solidFill>
                  <a:schemeClr val="bg1"/>
                </a:solidFill>
                <a:effectLst/>
                <a:latin typeface="Times New Roman" panose="02020603050405020304" pitchFamily="18" charset="0"/>
                <a:ea typeface="Times New Roman" panose="02020603050405020304" pitchFamily="18" charset="0"/>
              </a:rPr>
              <a:t> </a:t>
            </a:r>
            <a:r>
              <a:rPr lang="vi-VN" sz="4000" b="1" dirty="0" smtClean="0">
                <a:solidFill>
                  <a:schemeClr val="bg1"/>
                </a:solidFill>
                <a:effectLst/>
                <a:latin typeface="Times New Roman" panose="02020603050405020304" pitchFamily="18" charset="0"/>
                <a:ea typeface="Times New Roman" panose="02020603050405020304" pitchFamily="18" charset="0"/>
              </a:rPr>
              <a:t>?</a:t>
            </a:r>
            <a:endParaRPr lang="en-US" sz="4000" b="1" dirty="0" smtClean="0">
              <a:solidFill>
                <a:schemeClr val="bg1"/>
              </a:solidFill>
              <a:effectLst/>
              <a:latin typeface="Times New Roman" panose="02020603050405020304" pitchFamily="18" charset="0"/>
              <a:ea typeface="Times New Roman" panose="02020603050405020304" pitchFamily="18" charset="0"/>
            </a:endParaRPr>
          </a:p>
        </p:txBody>
      </p:sp>
      <p:sp>
        <p:nvSpPr>
          <p:cNvPr id="7" name="Text Box 64"/>
          <p:cNvSpPr txBox="1">
            <a:spLocks noChangeArrowheads="1"/>
          </p:cNvSpPr>
          <p:nvPr/>
        </p:nvSpPr>
        <p:spPr bwMode="auto">
          <a:xfrm>
            <a:off x="2970626" y="2356872"/>
            <a:ext cx="3665806" cy="707886"/>
          </a:xfrm>
          <a:prstGeom prst="rect">
            <a:avLst/>
          </a:prstGeom>
          <a:solidFill>
            <a:srgbClr val="FFFF99"/>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4000" dirty="0" smtClean="0">
                <a:solidFill>
                  <a:srgbClr val="993300"/>
                </a:solidFill>
                <a:latin typeface="Times New Roman" panose="02020603050405020304" pitchFamily="18" charset="0"/>
                <a:cs typeface="Times New Roman" panose="02020603050405020304" pitchFamily="18" charset="0"/>
              </a:rPr>
              <a:t>a. </a:t>
            </a:r>
            <a:r>
              <a:rPr lang="en-US" sz="4000" dirty="0" err="1" smtClean="0">
                <a:solidFill>
                  <a:srgbClr val="993300"/>
                </a:solidFill>
                <a:latin typeface="Times New Roman" panose="02020603050405020304" pitchFamily="18" charset="0"/>
                <a:cs typeface="Times New Roman" panose="02020603050405020304" pitchFamily="18" charset="0"/>
              </a:rPr>
              <a:t>Thanh</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Hóa</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8" name="Text Box 64"/>
          <p:cNvSpPr txBox="1">
            <a:spLocks noChangeArrowheads="1"/>
          </p:cNvSpPr>
          <p:nvPr/>
        </p:nvSpPr>
        <p:spPr bwMode="auto">
          <a:xfrm>
            <a:off x="2970625" y="3270456"/>
            <a:ext cx="3665806" cy="707886"/>
          </a:xfrm>
          <a:prstGeom prst="rect">
            <a:avLst/>
          </a:prstGeom>
          <a:solidFill>
            <a:srgbClr val="FFCCCC"/>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4000" dirty="0" smtClean="0">
                <a:solidFill>
                  <a:srgbClr val="993300"/>
                </a:solidFill>
                <a:latin typeface="Times New Roman" panose="02020603050405020304" pitchFamily="18" charset="0"/>
                <a:cs typeface="Times New Roman" panose="02020603050405020304" pitchFamily="18" charset="0"/>
              </a:rPr>
              <a:t>b. </a:t>
            </a:r>
            <a:r>
              <a:rPr lang="en-US" sz="4000" dirty="0" err="1" smtClean="0">
                <a:solidFill>
                  <a:srgbClr val="993300"/>
                </a:solidFill>
                <a:latin typeface="Times New Roman" panose="02020603050405020304" pitchFamily="18" charset="0"/>
                <a:cs typeface="Times New Roman" panose="02020603050405020304" pitchFamily="18" charset="0"/>
              </a:rPr>
              <a:t>Hà</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Tĩnh</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9" name="Text Box 64"/>
          <p:cNvSpPr txBox="1">
            <a:spLocks noChangeArrowheads="1"/>
          </p:cNvSpPr>
          <p:nvPr/>
        </p:nvSpPr>
        <p:spPr bwMode="auto">
          <a:xfrm>
            <a:off x="2970626" y="4184040"/>
            <a:ext cx="3665806" cy="707886"/>
          </a:xfrm>
          <a:prstGeom prst="rect">
            <a:avLst/>
          </a:prstGeom>
          <a:solidFill>
            <a:srgbClr val="CCFF99"/>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4000" dirty="0">
                <a:solidFill>
                  <a:srgbClr val="993300"/>
                </a:solidFill>
                <a:latin typeface="Times New Roman" panose="02020603050405020304" pitchFamily="18" charset="0"/>
                <a:cs typeface="Times New Roman" panose="02020603050405020304" pitchFamily="18" charset="0"/>
              </a:rPr>
              <a:t>c</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Nghệ</a:t>
            </a:r>
            <a:r>
              <a:rPr lang="en-US" sz="4000" dirty="0" smtClean="0">
                <a:solidFill>
                  <a:srgbClr val="993300"/>
                </a:solidFill>
                <a:latin typeface="Times New Roman" panose="02020603050405020304" pitchFamily="18" charset="0"/>
                <a:cs typeface="Times New Roman" panose="02020603050405020304" pitchFamily="18" charset="0"/>
              </a:rPr>
              <a:t> An </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10" name="Text Box 64"/>
          <p:cNvSpPr txBox="1">
            <a:spLocks noChangeArrowheads="1"/>
          </p:cNvSpPr>
          <p:nvPr/>
        </p:nvSpPr>
        <p:spPr bwMode="auto">
          <a:xfrm>
            <a:off x="2974144" y="5111817"/>
            <a:ext cx="3662287" cy="707886"/>
          </a:xfrm>
          <a:prstGeom prst="rect">
            <a:avLst/>
          </a:prstGeom>
          <a:solidFill>
            <a:schemeClr val="accent2">
              <a:lumMod val="40000"/>
              <a:lumOff val="60000"/>
            </a:schemeClr>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4000" dirty="0" smtClean="0">
                <a:solidFill>
                  <a:srgbClr val="993300"/>
                </a:solidFill>
                <a:latin typeface="Times New Roman" panose="02020603050405020304" pitchFamily="18" charset="0"/>
                <a:cs typeface="Times New Roman" panose="02020603050405020304" pitchFamily="18" charset="0"/>
              </a:rPr>
              <a:t>d. </a:t>
            </a:r>
            <a:r>
              <a:rPr lang="en-US" sz="4000" dirty="0" err="1" smtClean="0">
                <a:solidFill>
                  <a:srgbClr val="993300"/>
                </a:solidFill>
                <a:latin typeface="Times New Roman" panose="02020603050405020304" pitchFamily="18" charset="0"/>
                <a:cs typeface="Times New Roman" panose="02020603050405020304" pitchFamily="18" charset="0"/>
              </a:rPr>
              <a:t>Thái</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Bình</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807076" y="1945947"/>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00B0F0"/>
                </a:solidFill>
                <a:effectLst>
                  <a:reflection blurRad="12700" stA="50000" endPos="50000" dist="5000" dir="5400000" sy="-100000" rotWithShape="0"/>
                </a:effectLst>
              </a:rPr>
              <a:t>3</a:t>
            </a:r>
          </a:p>
        </p:txBody>
      </p:sp>
      <p:sp>
        <p:nvSpPr>
          <p:cNvPr id="12" name="Rectangle 11"/>
          <p:cNvSpPr/>
          <p:nvPr/>
        </p:nvSpPr>
        <p:spPr>
          <a:xfrm>
            <a:off x="9828172" y="3007081"/>
            <a:ext cx="2127578"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FF00"/>
                </a:solidFill>
                <a:effectLst>
                  <a:reflection blurRad="12700" stA="50000" endPos="50000" dist="5000" dir="5400000" sy="-100000" rotWithShape="0"/>
                </a:effectLst>
              </a:rPr>
              <a:t>2</a:t>
            </a:r>
          </a:p>
        </p:txBody>
      </p:sp>
      <p:sp>
        <p:nvSpPr>
          <p:cNvPr id="13" name="Rectangle 12"/>
          <p:cNvSpPr/>
          <p:nvPr/>
        </p:nvSpPr>
        <p:spPr>
          <a:xfrm>
            <a:off x="9856403" y="3745744"/>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chemeClr val="accent4">
                    <a:lumMod val="75000"/>
                  </a:schemeClr>
                </a:solidFill>
                <a:effectLst>
                  <a:reflection blurRad="12700" stA="50000" endPos="50000" dist="5000" dir="5400000" sy="-100000" rotWithShape="0"/>
                </a:effectLst>
              </a:rPr>
              <a:t>1</a:t>
            </a:r>
          </a:p>
        </p:txBody>
      </p:sp>
      <p:sp>
        <p:nvSpPr>
          <p:cNvPr id="14" name="Rectangle 13"/>
          <p:cNvSpPr/>
          <p:nvPr/>
        </p:nvSpPr>
        <p:spPr>
          <a:xfrm>
            <a:off x="9884634" y="4270354"/>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0</a:t>
            </a:r>
          </a:p>
        </p:txBody>
      </p:sp>
      <p:sp>
        <p:nvSpPr>
          <p:cNvPr id="15" name="Rectangle 14"/>
          <p:cNvSpPr/>
          <p:nvPr/>
        </p:nvSpPr>
        <p:spPr>
          <a:xfrm>
            <a:off x="8096258" y="1966020"/>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00B0F0"/>
                </a:solidFill>
                <a:effectLst>
                  <a:reflection blurRad="12700" stA="50000" endPos="50000" dist="5000" dir="5400000" sy="-100000" rotWithShape="0"/>
                </a:effectLst>
              </a:rPr>
              <a:t>5</a:t>
            </a:r>
          </a:p>
        </p:txBody>
      </p:sp>
      <p:sp>
        <p:nvSpPr>
          <p:cNvPr id="16" name="Rectangle 15"/>
          <p:cNvSpPr/>
          <p:nvPr/>
        </p:nvSpPr>
        <p:spPr>
          <a:xfrm>
            <a:off x="8951667" y="1955984"/>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4</a:t>
            </a:r>
          </a:p>
        </p:txBody>
      </p:sp>
      <p:pic>
        <p:nvPicPr>
          <p:cNvPr id="2" name="Một hồi chuông v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2663055" y="5978236"/>
            <a:ext cx="609600" cy="609600"/>
          </a:xfrm>
          <a:prstGeom prst="rect">
            <a:avLst/>
          </a:prstGeom>
        </p:spPr>
      </p:pic>
    </p:spTree>
    <p:extLst>
      <p:ext uri="{BB962C8B-B14F-4D97-AF65-F5344CB8AC3E}">
        <p14:creationId xmlns:p14="http://schemas.microsoft.com/office/powerpoint/2010/main" val="3317433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ppt_y</p:attrName>
                                        </p:attrNameLst>
                                      </p:cBhvr>
                                      <p:tavLst>
                                        <p:tav tm="0">
                                          <p:val>
                                            <p:strVal val="#ppt_y+#ppt_h*1.125000"/>
                                          </p:val>
                                        </p:tav>
                                        <p:tav tm="100000">
                                          <p:val>
                                            <p:strVal val="#ppt_y"/>
                                          </p:val>
                                        </p:tav>
                                      </p:tavLst>
                                    </p:anim>
                                    <p:animEffect transition="in" filter="wipe(up)">
                                      <p:cBhvr>
                                        <p:cTn id="8" dur="1000"/>
                                        <p:tgtEl>
                                          <p:spTgt spid="6"/>
                                        </p:tgtEl>
                                      </p:cBhvr>
                                    </p:animEffect>
                                  </p:childTnLst>
                                </p:cTn>
                              </p:par>
                            </p:childTnLst>
                          </p:cTn>
                        </p:par>
                        <p:par>
                          <p:cTn id="9" fill="hold">
                            <p:stCondLst>
                              <p:cond delay="1000"/>
                            </p:stCondLst>
                            <p:childTnLst>
                              <p:par>
                                <p:cTn id="10" presetID="5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bomb.wav"/>
                                        </p:tgtEl>
                                      </p:cMediaNode>
                                    </p:audio>
                                  </p:subTnLst>
                                </p:cTn>
                              </p:par>
                            </p:childTnLst>
                          </p:cTn>
                        </p:par>
                        <p:par>
                          <p:cTn id="15" fill="hold">
                            <p:stCondLst>
                              <p:cond delay="2000"/>
                            </p:stCondLst>
                            <p:childTnLst>
                              <p:par>
                                <p:cTn id="16" presetID="5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0.70"/>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childTnLst>
                          </p:cTn>
                        </p:par>
                        <p:par>
                          <p:cTn id="21" fill="hold">
                            <p:stCondLst>
                              <p:cond delay="3000"/>
                            </p:stCondLst>
                            <p:childTnLst>
                              <p:par>
                                <p:cTn id="22" presetID="55"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4" name="bomb.wav"/>
                                        </p:tgtEl>
                                      </p:cMediaNode>
                                    </p:audio>
                                  </p:subTnLst>
                                </p:cTn>
                              </p:par>
                            </p:childTnLst>
                          </p:cTn>
                        </p:par>
                        <p:par>
                          <p:cTn id="27" fill="hold">
                            <p:stCondLst>
                              <p:cond delay="4000"/>
                            </p:stCondLst>
                            <p:childTnLst>
                              <p:par>
                                <p:cTn id="28" presetID="55"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strVal val="#ppt_w*0.70"/>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Effect transition="in" filter="fade">
                                      <p:cBhvr>
                                        <p:cTn id="32" dur="10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p:stCondLst>
                              <p:cond delay="500"/>
                            </p:stCondLst>
                            <p:childTnLst>
                              <p:par>
                                <p:cTn id="39" presetID="16" presetClass="exit" presetSubtype="21" fill="hold" nodeType="afterEffect">
                                  <p:stCondLst>
                                    <p:cond delay="0"/>
                                  </p:stCondLst>
                                  <p:childTnLst>
                                    <p:animEffect transition="out" filter="barn(inVertic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p:stCondLst>
                              <p:cond delay="1500"/>
                            </p:stCondLst>
                            <p:childTnLst>
                              <p:par>
                                <p:cTn id="47" presetID="16" presetClass="exit" presetSubtype="21" fill="hold" nodeType="afterEffect">
                                  <p:stCondLst>
                                    <p:cond delay="0"/>
                                  </p:stCondLst>
                                  <p:childTnLst>
                                    <p:animEffect transition="out" filter="barn(inVertical)">
                                      <p:cBhvr>
                                        <p:cTn id="48" dur="500"/>
                                        <p:tgtEl>
                                          <p:spTgt spid="16"/>
                                        </p:tgtEl>
                                      </p:cBhvr>
                                    </p:animEffect>
                                    <p:set>
                                      <p:cBhvr>
                                        <p:cTn id="49" dur="1" fill="hold">
                                          <p:stCondLst>
                                            <p:cond delay="499"/>
                                          </p:stCondLst>
                                        </p:cTn>
                                        <p:tgtEl>
                                          <p:spTgt spid="16"/>
                                        </p:tgtEl>
                                        <p:attrNameLst>
                                          <p:attrName>style.visibility</p:attrName>
                                        </p:attrNameLst>
                                      </p:cBhvr>
                                      <p:to>
                                        <p:strVal val="hidden"/>
                                      </p:to>
                                    </p:se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p:stCondLst>
                              <p:cond delay="2500"/>
                            </p:stCondLst>
                            <p:childTnLst>
                              <p:par>
                                <p:cTn id="55" presetID="16" presetClass="exit" presetSubtype="21" fill="hold" nodeType="afterEffect">
                                  <p:stCondLst>
                                    <p:cond delay="0"/>
                                  </p:stCondLst>
                                  <p:childTnLst>
                                    <p:animEffect transition="out" filter="barn(inVertic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3000"/>
                            </p:stCondLst>
                            <p:childTnLst>
                              <p:par>
                                <p:cTn id="59" presetID="2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p:stCondLst>
                              <p:cond delay="3500"/>
                            </p:stCondLst>
                            <p:childTnLst>
                              <p:par>
                                <p:cTn id="63" presetID="16" presetClass="exit" presetSubtype="21" fill="hold" nodeType="afterEffect">
                                  <p:stCondLst>
                                    <p:cond delay="0"/>
                                  </p:stCondLst>
                                  <p:childTnLst>
                                    <p:animEffect transition="out" filter="barn(inVertic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par>
                          <p:cTn id="66" fill="hold">
                            <p:stCondLst>
                              <p:cond delay="4000"/>
                            </p:stCondLst>
                            <p:childTnLst>
                              <p:par>
                                <p:cTn id="67" presetID="22" presetClass="entr" presetSubtype="4"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00"/>
                                        <p:tgtEl>
                                          <p:spTgt spid="13"/>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p:stCondLst>
                              <p:cond delay="4500"/>
                            </p:stCondLst>
                            <p:childTnLst>
                              <p:par>
                                <p:cTn id="71" presetID="16" presetClass="exit" presetSubtype="21" fill="hold" nodeType="afterEffect">
                                  <p:stCondLst>
                                    <p:cond delay="0"/>
                                  </p:stCondLst>
                                  <p:childTnLst>
                                    <p:animEffect transition="out" filter="barn(inVertical)">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down)">
                                      <p:cBhvr>
                                        <p:cTn id="77" dur="500"/>
                                        <p:tgtEl>
                                          <p:spTgt spid="14"/>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p:stCondLst>
                              <p:cond delay="5500"/>
                            </p:stCondLst>
                            <p:childTnLst>
                              <p:par>
                                <p:cTn id="79" presetID="16" presetClass="exit" presetSubtype="21" fill="hold" nodeType="afterEffect">
                                  <p:stCondLst>
                                    <p:cond delay="0"/>
                                  </p:stCondLst>
                                  <p:childTnLst>
                                    <p:animEffect transition="out" filter="barn(inVertical)">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 presetClass="mediacall" presetSubtype="0" fill="hold" nodeType="withEffect">
                                  <p:stCondLst>
                                    <p:cond delay="0"/>
                                  </p:stCondLst>
                                  <p:childTnLst>
                                    <p:cmd type="call" cmd="playFrom(0.0)">
                                      <p:cBhvr>
                                        <p:cTn id="83" dur="6036" fill="hold"/>
                                        <p:tgtEl>
                                          <p:spTgt spid="2"/>
                                        </p:tgtEl>
                                      </p:cBhvr>
                                    </p:cmd>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1" nodeType="clickEffect">
                                  <p:stCondLst>
                                    <p:cond delay="0"/>
                                  </p:stCondLst>
                                  <p:childTnLst>
                                    <p:anim calcmode="lin" valueType="num">
                                      <p:cBhvr additive="base">
                                        <p:cTn id="87" dur="500"/>
                                        <p:tgtEl>
                                          <p:spTgt spid="7"/>
                                        </p:tgtEl>
                                        <p:attrNameLst>
                                          <p:attrName>ppt_x</p:attrName>
                                        </p:attrNameLst>
                                      </p:cBhvr>
                                      <p:tavLst>
                                        <p:tav tm="0">
                                          <p:val>
                                            <p:strVal val="ppt_x"/>
                                          </p:val>
                                        </p:tav>
                                        <p:tav tm="100000">
                                          <p:val>
                                            <p:strVal val="ppt_x"/>
                                          </p:val>
                                        </p:tav>
                                      </p:tavLst>
                                    </p:anim>
                                    <p:anim calcmode="lin" valueType="num">
                                      <p:cBhvr additive="base">
                                        <p:cTn id="88" dur="500"/>
                                        <p:tgtEl>
                                          <p:spTgt spid="7"/>
                                        </p:tgtEl>
                                        <p:attrNameLst>
                                          <p:attrName>ppt_y</p:attrName>
                                        </p:attrNameLst>
                                      </p:cBhvr>
                                      <p:tavLst>
                                        <p:tav tm="0">
                                          <p:val>
                                            <p:strVal val="ppt_y"/>
                                          </p:val>
                                        </p:tav>
                                        <p:tav tm="100000">
                                          <p:val>
                                            <p:strVal val="1+ppt_h/2"/>
                                          </p:val>
                                        </p:tav>
                                      </p:tavLst>
                                    </p:anim>
                                    <p:set>
                                      <p:cBhvr>
                                        <p:cTn id="89" dur="1" fill="hold">
                                          <p:stCondLst>
                                            <p:cond delay="499"/>
                                          </p:stCondLst>
                                        </p:cTn>
                                        <p:tgtEl>
                                          <p:spTgt spid="7"/>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8"/>
                                        </p:tgtEl>
                                        <p:attrNameLst>
                                          <p:attrName>ppt_x</p:attrName>
                                        </p:attrNameLst>
                                      </p:cBhvr>
                                      <p:tavLst>
                                        <p:tav tm="0">
                                          <p:val>
                                            <p:strVal val="ppt_x"/>
                                          </p:val>
                                        </p:tav>
                                        <p:tav tm="100000">
                                          <p:val>
                                            <p:strVal val="ppt_x"/>
                                          </p:val>
                                        </p:tav>
                                      </p:tavLst>
                                    </p:anim>
                                    <p:anim calcmode="lin" valueType="num">
                                      <p:cBhvr additive="base">
                                        <p:cTn id="92" dur="500"/>
                                        <p:tgtEl>
                                          <p:spTgt spid="8"/>
                                        </p:tgtEl>
                                        <p:attrNameLst>
                                          <p:attrName>ppt_y</p:attrName>
                                        </p:attrNameLst>
                                      </p:cBhvr>
                                      <p:tavLst>
                                        <p:tav tm="0">
                                          <p:val>
                                            <p:strVal val="ppt_y"/>
                                          </p:val>
                                        </p:tav>
                                        <p:tav tm="100000">
                                          <p:val>
                                            <p:strVal val="1+ppt_h/2"/>
                                          </p:val>
                                        </p:tav>
                                      </p:tavLst>
                                    </p:anim>
                                    <p:set>
                                      <p:cBhvr>
                                        <p:cTn id="93" dur="1" fill="hold">
                                          <p:stCondLst>
                                            <p:cond delay="499"/>
                                          </p:stCondLst>
                                        </p:cTn>
                                        <p:tgtEl>
                                          <p:spTgt spid="8"/>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10"/>
                                        </p:tgtEl>
                                        <p:attrNameLst>
                                          <p:attrName>ppt_x</p:attrName>
                                        </p:attrNameLst>
                                      </p:cBhvr>
                                      <p:tavLst>
                                        <p:tav tm="0">
                                          <p:val>
                                            <p:strVal val="ppt_x"/>
                                          </p:val>
                                        </p:tav>
                                        <p:tav tm="100000">
                                          <p:val>
                                            <p:strVal val="ppt_x"/>
                                          </p:val>
                                        </p:tav>
                                      </p:tavLst>
                                    </p:anim>
                                    <p:anim calcmode="lin" valueType="num">
                                      <p:cBhvr additive="base">
                                        <p:cTn id="96" dur="500"/>
                                        <p:tgtEl>
                                          <p:spTgt spid="10"/>
                                        </p:tgtEl>
                                        <p:attrNameLst>
                                          <p:attrName>ppt_y</p:attrName>
                                        </p:attrNameLst>
                                      </p:cBhvr>
                                      <p:tavLst>
                                        <p:tav tm="0">
                                          <p:val>
                                            <p:strVal val="ppt_y"/>
                                          </p:val>
                                        </p:tav>
                                        <p:tav tm="100000">
                                          <p:val>
                                            <p:strVal val="1+ppt_h/2"/>
                                          </p:val>
                                        </p:tav>
                                      </p:tavLst>
                                    </p:anim>
                                    <p:set>
                                      <p:cBhvr>
                                        <p:cTn id="9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
                </p:tgtEl>
              </p:cMediaNode>
            </p:audio>
          </p:childTnLst>
        </p:cTn>
      </p:par>
    </p:tnLst>
    <p:bldLst>
      <p:bldP spid="6" grpId="0"/>
      <p:bldP spid="7" grpId="0" animBg="1"/>
      <p:bldP spid="7" grpId="1" animBg="1"/>
      <p:bldP spid="8" grpId="0" animBg="1"/>
      <p:bldP spid="8" grpId="1" animBg="1"/>
      <p:bldP spid="9" grpId="0"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092038" y="690040"/>
            <a:ext cx="7352725" cy="1754326"/>
          </a:xfrm>
          <a:prstGeom prst="rect">
            <a:avLst/>
          </a:prstGeom>
          <a:noFill/>
        </p:spPr>
        <p:txBody>
          <a:bodyPr wrap="square" rtlCol="0">
            <a:spAutoFit/>
          </a:bodyPr>
          <a:lstStyle/>
          <a:p>
            <a:pPr algn="ctr">
              <a:lnSpc>
                <a:spcPct val="150000"/>
              </a:lnSpc>
            </a:pPr>
            <a:r>
              <a:rPr lang="en-US" sz="3600" b="1" u="sng" dirty="0" err="1" smtClean="0">
                <a:solidFill>
                  <a:srgbClr val="0000FF"/>
                </a:solidFill>
                <a:latin typeface="Times New Roman" panose="02020603050405020304" pitchFamily="18" charset="0"/>
                <a:ea typeface="Times New Roman" panose="02020603050405020304" pitchFamily="18" charset="0"/>
              </a:rPr>
              <a:t>Câu</a:t>
            </a:r>
            <a:r>
              <a:rPr lang="en-US" sz="3600" b="1" u="sng" dirty="0" smtClean="0">
                <a:solidFill>
                  <a:srgbClr val="0000FF"/>
                </a:solidFill>
                <a:latin typeface="Times New Roman" panose="02020603050405020304" pitchFamily="18" charset="0"/>
                <a:ea typeface="Times New Roman" panose="02020603050405020304" pitchFamily="18" charset="0"/>
              </a:rPr>
              <a:t> 3</a:t>
            </a:r>
            <a:r>
              <a:rPr lang="en-US" sz="3600" b="1" dirty="0" smtClean="0">
                <a:solidFill>
                  <a:srgbClr val="0000FF"/>
                </a:solidFill>
                <a:latin typeface="Times New Roman" panose="02020603050405020304" pitchFamily="18" charset="0"/>
                <a:ea typeface="Times New Roman" panose="02020603050405020304" pitchFamily="18" charset="0"/>
              </a:rPr>
              <a:t>. </a:t>
            </a:r>
            <a:r>
              <a:rPr lang="vi-VN" sz="3600" b="1" dirty="0" smtClean="0">
                <a:solidFill>
                  <a:srgbClr val="0000FF"/>
                </a:solidFill>
                <a:latin typeface="Times New Roman" panose="02020603050405020304" pitchFamily="18" charset="0"/>
                <a:ea typeface="Times New Roman" panose="02020603050405020304" pitchFamily="18" charset="0"/>
              </a:rPr>
              <a:t>Vì </a:t>
            </a:r>
            <a:r>
              <a:rPr lang="vi-VN" sz="3600" b="1" dirty="0">
                <a:solidFill>
                  <a:srgbClr val="0000FF"/>
                </a:solidFill>
                <a:latin typeface="Times New Roman" panose="02020603050405020304" pitchFamily="18" charset="0"/>
                <a:ea typeface="Times New Roman" panose="02020603050405020304" pitchFamily="18" charset="0"/>
              </a:rPr>
              <a:t>sao Nguyễn Trường Tộ lại được gọi là “Trạng Tộ</a:t>
            </a:r>
            <a:r>
              <a:rPr lang="vi-VN" sz="3600" b="1" dirty="0" smtClean="0">
                <a:solidFill>
                  <a:srgbClr val="0000FF"/>
                </a:solidFill>
                <a:latin typeface="Times New Roman" panose="02020603050405020304" pitchFamily="18" charset="0"/>
                <a:ea typeface="Times New Roman" panose="02020603050405020304" pitchFamily="18" charset="0"/>
              </a:rPr>
              <a:t>”?</a:t>
            </a:r>
            <a:endParaRPr lang="en-US" sz="3600" dirty="0">
              <a:solidFill>
                <a:srgbClr val="0000FF"/>
              </a:solidFill>
              <a:latin typeface="Times New Roman" panose="02020603050405020304" pitchFamily="18" charset="0"/>
              <a:ea typeface="Times New Roman" panose="02020603050405020304" pitchFamily="18" charset="0"/>
            </a:endParaRPr>
          </a:p>
        </p:txBody>
      </p:sp>
      <p:sp>
        <p:nvSpPr>
          <p:cNvPr id="6" name="Text Box 64"/>
          <p:cNvSpPr txBox="1">
            <a:spLocks noChangeArrowheads="1"/>
          </p:cNvSpPr>
          <p:nvPr/>
        </p:nvSpPr>
        <p:spPr bwMode="auto">
          <a:xfrm>
            <a:off x="1181101" y="2444366"/>
            <a:ext cx="9829799" cy="707886"/>
          </a:xfrm>
          <a:prstGeom prst="rect">
            <a:avLst/>
          </a:prstGeom>
          <a:solidFill>
            <a:srgbClr val="FFFF99"/>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4000" dirty="0" smtClean="0">
                <a:solidFill>
                  <a:srgbClr val="993300"/>
                </a:solidFill>
                <a:latin typeface="Times New Roman" panose="02020603050405020304" pitchFamily="18" charset="0"/>
                <a:cs typeface="Times New Roman" panose="02020603050405020304" pitchFamily="18" charset="0"/>
              </a:rPr>
              <a:t>a. </a:t>
            </a:r>
            <a:r>
              <a:rPr lang="en-US" sz="4000" dirty="0" err="1" smtClean="0">
                <a:solidFill>
                  <a:srgbClr val="993300"/>
                </a:solidFill>
                <a:latin typeface="Times New Roman" panose="02020603050405020304" pitchFamily="18" charset="0"/>
                <a:cs typeface="Times New Roman" panose="02020603050405020304" pitchFamily="18" charset="0"/>
              </a:rPr>
              <a:t>Vì</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ông</a:t>
            </a:r>
            <a:r>
              <a:rPr lang="en-US" sz="4000" dirty="0" smtClean="0">
                <a:solidFill>
                  <a:srgbClr val="993300"/>
                </a:solidFill>
                <a:latin typeface="Times New Roman" panose="02020603050405020304" pitchFamily="18" charset="0"/>
                <a:cs typeface="Times New Roman" panose="02020603050405020304" pitchFamily="18" charset="0"/>
              </a:rPr>
              <a:t> </a:t>
            </a:r>
            <a:r>
              <a:rPr lang="en-US" sz="4000" dirty="0" err="1" smtClean="0">
                <a:solidFill>
                  <a:srgbClr val="993300"/>
                </a:solidFill>
                <a:latin typeface="Times New Roman" panose="02020603050405020304" pitchFamily="18" charset="0"/>
                <a:cs typeface="Times New Roman" panose="02020603050405020304" pitchFamily="18" charset="0"/>
              </a:rPr>
              <a:t>thông</a:t>
            </a:r>
            <a:r>
              <a:rPr lang="en-US" sz="4000" dirty="0" smtClean="0">
                <a:solidFill>
                  <a:srgbClr val="993300"/>
                </a:solidFill>
                <a:latin typeface="Times New Roman" panose="02020603050405020304" pitchFamily="18" charset="0"/>
                <a:cs typeface="Times New Roman" panose="02020603050405020304" pitchFamily="18" charset="0"/>
              </a:rPr>
              <a:t> minh</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7" name="Text Box 64"/>
          <p:cNvSpPr txBox="1">
            <a:spLocks noChangeArrowheads="1"/>
          </p:cNvSpPr>
          <p:nvPr/>
        </p:nvSpPr>
        <p:spPr bwMode="auto">
          <a:xfrm>
            <a:off x="1120589" y="3314917"/>
            <a:ext cx="10181664" cy="1015663"/>
          </a:xfrm>
          <a:prstGeom prst="rect">
            <a:avLst/>
          </a:prstGeom>
          <a:solidFill>
            <a:srgbClr val="FFCCCC"/>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nSpc>
                <a:spcPct val="150000"/>
              </a:lnSpc>
            </a:pPr>
            <a:r>
              <a:rPr lang="en-US" sz="4000" dirty="0" smtClean="0">
                <a:solidFill>
                  <a:srgbClr val="993300"/>
                </a:solidFill>
                <a:latin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ea typeface="Times New Roman" panose="02020603050405020304" pitchFamily="18" charset="0"/>
              </a:rPr>
              <a:t>Vì ông thông </a:t>
            </a:r>
            <a:r>
              <a:rPr lang="vi-VN" sz="4000" dirty="0" smtClean="0">
                <a:latin typeface="Times New Roman" panose="02020603050405020304" pitchFamily="18" charset="0"/>
                <a:ea typeface="Times New Roman" panose="02020603050405020304" pitchFamily="18" charset="0"/>
              </a:rPr>
              <a:t>minh, hiểu biết hơn người </a:t>
            </a:r>
            <a:endParaRPr lang="vi-VN" sz="4000" dirty="0">
              <a:latin typeface="Times New Roman" panose="02020603050405020304" pitchFamily="18" charset="0"/>
              <a:ea typeface="Times New Roman" panose="02020603050405020304" pitchFamily="18" charset="0"/>
            </a:endParaRPr>
          </a:p>
        </p:txBody>
      </p:sp>
      <p:sp>
        <p:nvSpPr>
          <p:cNvPr id="8" name="Text Box 64"/>
          <p:cNvSpPr txBox="1">
            <a:spLocks noChangeArrowheads="1"/>
          </p:cNvSpPr>
          <p:nvPr/>
        </p:nvSpPr>
        <p:spPr bwMode="auto">
          <a:xfrm>
            <a:off x="1181101" y="4600795"/>
            <a:ext cx="10060640" cy="707886"/>
          </a:xfrm>
          <a:prstGeom prst="rect">
            <a:avLst/>
          </a:prstGeom>
          <a:solidFill>
            <a:srgbClr val="CCFF99"/>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spcBef>
                <a:spcPct val="50000"/>
              </a:spcBef>
            </a:pPr>
            <a:r>
              <a:rPr lang="en-US" sz="4000" dirty="0">
                <a:solidFill>
                  <a:srgbClr val="993300"/>
                </a:solidFill>
                <a:latin typeface="Times New Roman" panose="02020603050405020304" pitchFamily="18" charset="0"/>
                <a:cs typeface="Times New Roman" panose="02020603050405020304" pitchFamily="18" charset="0"/>
              </a:rPr>
              <a:t>c</a:t>
            </a:r>
            <a:r>
              <a:rPr lang="en-US" sz="4000" dirty="0" smtClean="0">
                <a:solidFill>
                  <a:srgbClr val="9933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rPr>
              <a:t>Vì ông có tinh thần yêu nước </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9" name="Text Box 64"/>
          <p:cNvSpPr txBox="1">
            <a:spLocks noChangeArrowheads="1"/>
          </p:cNvSpPr>
          <p:nvPr/>
        </p:nvSpPr>
        <p:spPr bwMode="auto">
          <a:xfrm>
            <a:off x="1181101" y="5461437"/>
            <a:ext cx="10060640" cy="707886"/>
          </a:xfrm>
          <a:prstGeom prst="rect">
            <a:avLst/>
          </a:prstGeom>
          <a:solidFill>
            <a:srgbClr val="CCECFF"/>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spcBef>
                <a:spcPct val="50000"/>
              </a:spcBef>
            </a:pPr>
            <a:r>
              <a:rPr lang="en-US" sz="4000" dirty="0" smtClean="0">
                <a:solidFill>
                  <a:srgbClr val="993300"/>
                </a:solidFill>
                <a:latin typeface="Times New Roman" panose="02020603050405020304" pitchFamily="18" charset="0"/>
                <a:cs typeface="Times New Roman" panose="02020603050405020304" pitchFamily="18" charset="0"/>
              </a:rPr>
              <a:t>d. </a:t>
            </a:r>
            <a:r>
              <a:rPr lang="vi-VN" sz="4000" dirty="0">
                <a:latin typeface="Times New Roman" panose="02020603050405020304" pitchFamily="18" charset="0"/>
                <a:ea typeface="Times New Roman" panose="02020603050405020304" pitchFamily="18" charset="0"/>
              </a:rPr>
              <a:t>Vì ông văn võ song toàn </a:t>
            </a:r>
            <a:endParaRPr lang="en-US" sz="4000" dirty="0">
              <a:solidFill>
                <a:srgbClr val="9933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736364" y="0"/>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00B0F0"/>
                </a:solidFill>
                <a:effectLst>
                  <a:reflection blurRad="12700" stA="50000" endPos="50000" dist="5000" dir="5400000" sy="-100000" rotWithShape="0"/>
                </a:effectLst>
              </a:rPr>
              <a:t>3</a:t>
            </a:r>
          </a:p>
        </p:txBody>
      </p:sp>
      <p:sp>
        <p:nvSpPr>
          <p:cNvPr id="11" name="Rectangle 10"/>
          <p:cNvSpPr/>
          <p:nvPr/>
        </p:nvSpPr>
        <p:spPr>
          <a:xfrm>
            <a:off x="9749563" y="-473459"/>
            <a:ext cx="2127578"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FF00"/>
                </a:solidFill>
                <a:effectLst>
                  <a:reflection blurRad="12700" stA="50000" endPos="50000" dist="5000" dir="5400000" sy="-100000" rotWithShape="0"/>
                </a:effectLst>
              </a:rPr>
              <a:t>2</a:t>
            </a:r>
          </a:p>
        </p:txBody>
      </p:sp>
      <p:sp>
        <p:nvSpPr>
          <p:cNvPr id="12" name="Rectangle 11"/>
          <p:cNvSpPr/>
          <p:nvPr/>
        </p:nvSpPr>
        <p:spPr>
          <a:xfrm>
            <a:off x="10327991" y="62489"/>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chemeClr val="accent4">
                    <a:lumMod val="75000"/>
                  </a:schemeClr>
                </a:solidFill>
                <a:effectLst>
                  <a:reflection blurRad="12700" stA="50000" endPos="50000" dist="5000" dir="5400000" sy="-100000" rotWithShape="0"/>
                </a:effectLst>
              </a:rPr>
              <a:t>1</a:t>
            </a:r>
          </a:p>
        </p:txBody>
      </p:sp>
      <p:sp>
        <p:nvSpPr>
          <p:cNvPr id="13" name="Rectangle 12"/>
          <p:cNvSpPr/>
          <p:nvPr/>
        </p:nvSpPr>
        <p:spPr>
          <a:xfrm>
            <a:off x="10355700" y="938553"/>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0</a:t>
            </a:r>
          </a:p>
        </p:txBody>
      </p:sp>
      <p:sp>
        <p:nvSpPr>
          <p:cNvPr id="14" name="Rectangle 13"/>
          <p:cNvSpPr/>
          <p:nvPr/>
        </p:nvSpPr>
        <p:spPr>
          <a:xfrm>
            <a:off x="10497626" y="-252016"/>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00B0F0"/>
                </a:solidFill>
                <a:effectLst>
                  <a:reflection blurRad="12700" stA="50000" endPos="50000" dist="5000" dir="5400000" sy="-100000" rotWithShape="0"/>
                </a:effectLst>
              </a:rPr>
              <a:t>5</a:t>
            </a:r>
          </a:p>
        </p:txBody>
      </p:sp>
      <p:sp>
        <p:nvSpPr>
          <p:cNvPr id="15" name="Rectangle 14"/>
          <p:cNvSpPr/>
          <p:nvPr/>
        </p:nvSpPr>
        <p:spPr>
          <a:xfrm>
            <a:off x="10426663" y="-472727"/>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4</a:t>
            </a:r>
          </a:p>
        </p:txBody>
      </p:sp>
      <p:pic>
        <p:nvPicPr>
          <p:cNvPr id="2" name="Một hồi chuông v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444763" y="6109595"/>
            <a:ext cx="609600" cy="609600"/>
          </a:xfrm>
          <a:prstGeom prst="rect">
            <a:avLst/>
          </a:prstGeom>
        </p:spPr>
      </p:pic>
    </p:spTree>
    <p:extLst>
      <p:ext uri="{BB962C8B-B14F-4D97-AF65-F5344CB8AC3E}">
        <p14:creationId xmlns:p14="http://schemas.microsoft.com/office/powerpoint/2010/main" val="37403436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p:tgtEl>
                                          <p:spTgt spid="5"/>
                                        </p:tgtEl>
                                        <p:attrNameLst>
                                          <p:attrName>ppt_y</p:attrName>
                                        </p:attrNameLst>
                                      </p:cBhvr>
                                      <p:tavLst>
                                        <p:tav tm="0">
                                          <p:val>
                                            <p:strVal val="#ppt_y+#ppt_h*1.125000"/>
                                          </p:val>
                                        </p:tav>
                                        <p:tav tm="100000">
                                          <p:val>
                                            <p:strVal val="#ppt_y"/>
                                          </p:val>
                                        </p:tav>
                                      </p:tavLst>
                                    </p:anim>
                                    <p:animEffect transition="in" filter="wipe(up)">
                                      <p:cBhvr>
                                        <p:cTn id="8" dur="3000"/>
                                        <p:tgtEl>
                                          <p:spTgt spid="5"/>
                                        </p:tgtEl>
                                      </p:cBhvr>
                                    </p:animEffect>
                                  </p:childTnLst>
                                </p:cTn>
                              </p:par>
                            </p:childTnLst>
                          </p:cTn>
                        </p:par>
                        <p:par>
                          <p:cTn id="9" fill="hold">
                            <p:stCondLst>
                              <p:cond delay="300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bomb.wav"/>
                                        </p:tgtEl>
                                      </p:cMediaNode>
                                    </p:audio>
                                  </p:subTnLst>
                                </p:cTn>
                              </p:par>
                            </p:childTnLst>
                          </p:cTn>
                        </p:par>
                        <p:par>
                          <p:cTn id="15" fill="hold">
                            <p:stCondLst>
                              <p:cond delay="4000"/>
                            </p:stCondLst>
                            <p:childTnLst>
                              <p:par>
                                <p:cTn id="16" presetID="5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childTnLst>
                          </p:cTn>
                        </p:par>
                        <p:par>
                          <p:cTn id="21" fill="hold">
                            <p:stCondLst>
                              <p:cond delay="50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4" name="bomb.wav"/>
                                        </p:tgtEl>
                                      </p:cMediaNode>
                                    </p:audio>
                                  </p:subTnLst>
                                </p:cTn>
                              </p:par>
                            </p:childTnLst>
                          </p:cTn>
                        </p:par>
                        <p:par>
                          <p:cTn id="27" fill="hold">
                            <p:stCondLst>
                              <p:cond delay="6000"/>
                            </p:stCondLst>
                            <p:childTnLst>
                              <p:par>
                                <p:cTn id="28" presetID="55"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strVal val="#ppt_w*0.70"/>
                                          </p:val>
                                        </p:tav>
                                        <p:tav tm="100000">
                                          <p:val>
                                            <p:strVal val="#ppt_w"/>
                                          </p:val>
                                        </p:tav>
                                      </p:tavLst>
                                    </p:anim>
                                    <p:anim calcmode="lin" valueType="num">
                                      <p:cBhvr>
                                        <p:cTn id="31" dur="1000" fill="hold"/>
                                        <p:tgtEl>
                                          <p:spTgt spid="9"/>
                                        </p:tgtEl>
                                        <p:attrNameLst>
                                          <p:attrName>ppt_h</p:attrName>
                                        </p:attrNameLst>
                                      </p:cBhvr>
                                      <p:tavLst>
                                        <p:tav tm="0">
                                          <p:val>
                                            <p:strVal val="#ppt_h"/>
                                          </p:val>
                                        </p:tav>
                                        <p:tav tm="100000">
                                          <p:val>
                                            <p:strVal val="#ppt_h"/>
                                          </p:val>
                                        </p:tav>
                                      </p:tavLst>
                                    </p:anim>
                                    <p:animEffect transition="in" filter="fade">
                                      <p:cBhvr>
                                        <p:cTn id="32" dur="10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p:stCondLst>
                              <p:cond delay="500"/>
                            </p:stCondLst>
                            <p:childTnLst>
                              <p:par>
                                <p:cTn id="39" presetID="16" presetClass="exit" presetSubtype="21" fill="hold" nodeType="afterEffect">
                                  <p:stCondLst>
                                    <p:cond delay="0"/>
                                  </p:stCondLst>
                                  <p:childTnLst>
                                    <p:animEffect transition="out" filter="barn(inVertical)">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p:stCondLst>
                              <p:cond delay="1500"/>
                            </p:stCondLst>
                            <p:childTnLst>
                              <p:par>
                                <p:cTn id="47" presetID="16" presetClass="exit" presetSubtype="21" fill="hold" nodeType="afterEffect">
                                  <p:stCondLst>
                                    <p:cond delay="0"/>
                                  </p:stCondLst>
                                  <p:childTnLst>
                                    <p:animEffect transition="out" filter="barn(inVertical)">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2000"/>
                            </p:stCondLst>
                            <p:childTnLst>
                              <p:par>
                                <p:cTn id="51" presetID="22" presetClass="entr" presetSubtype="4"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p:stCondLst>
                              <p:cond delay="2500"/>
                            </p:stCondLst>
                            <p:childTnLst>
                              <p:par>
                                <p:cTn id="55" presetID="16" presetClass="exit" presetSubtype="21" fill="hold" nodeType="afterEffect">
                                  <p:stCondLst>
                                    <p:cond delay="0"/>
                                  </p:stCondLst>
                                  <p:childTnLst>
                                    <p:animEffect transition="out" filter="barn(inVertical)">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22" presetClass="entr" presetSubtype="4"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p:stCondLst>
                              <p:cond delay="3500"/>
                            </p:stCondLst>
                            <p:childTnLst>
                              <p:par>
                                <p:cTn id="63" presetID="16" presetClass="exit" presetSubtype="21" fill="hold" nodeType="afterEffect">
                                  <p:stCondLst>
                                    <p:cond delay="0"/>
                                  </p:stCondLst>
                                  <p:childTnLst>
                                    <p:animEffect transition="out" filter="barn(inVertical)">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childTnLst>
                          </p:cTn>
                        </p:par>
                        <p:par>
                          <p:cTn id="66" fill="hold">
                            <p:stCondLst>
                              <p:cond delay="4000"/>
                            </p:stCondLst>
                            <p:childTnLst>
                              <p:par>
                                <p:cTn id="67" presetID="22" presetClass="entr" presetSubtype="4"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00"/>
                                        <p:tgtEl>
                                          <p:spTgt spid="12"/>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p:stCondLst>
                              <p:cond delay="4500"/>
                            </p:stCondLst>
                            <p:childTnLst>
                              <p:par>
                                <p:cTn id="71" presetID="16" presetClass="exit" presetSubtype="21" fill="hold" nodeType="afterEffect">
                                  <p:stCondLst>
                                    <p:cond delay="0"/>
                                  </p:stCondLst>
                                  <p:childTnLst>
                                    <p:animEffect transition="out" filter="barn(inVertical)">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p:stCondLst>
                              <p:cond delay="5500"/>
                            </p:stCondLst>
                            <p:childTnLst>
                              <p:par>
                                <p:cTn id="79" presetID="16" presetClass="exit" presetSubtype="21" fill="hold" nodeType="afterEffect">
                                  <p:stCondLst>
                                    <p:cond delay="0"/>
                                  </p:stCondLst>
                                  <p:childTnLst>
                                    <p:animEffect transition="out" filter="barn(inVertical)">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1" presetClass="mediacall" presetSubtype="0" fill="hold" nodeType="withEffect">
                                  <p:stCondLst>
                                    <p:cond delay="0"/>
                                  </p:stCondLst>
                                  <p:childTnLst>
                                    <p:cmd type="call" cmd="playFrom(0.0)">
                                      <p:cBhvr>
                                        <p:cTn id="83" dur="6036" fill="hold"/>
                                        <p:tgtEl>
                                          <p:spTgt spid="2"/>
                                        </p:tgtEl>
                                      </p:cBhvr>
                                    </p:cmd>
                                  </p:childTnLst>
                                </p:cTn>
                              </p:par>
                            </p:childTnLst>
                          </p:cTn>
                        </p:par>
                      </p:childTnLst>
                    </p:cTn>
                  </p:par>
                  <p:par>
                    <p:cTn id="84" fill="hold">
                      <p:stCondLst>
                        <p:cond delay="indefinite"/>
                      </p:stCondLst>
                      <p:childTnLst>
                        <p:par>
                          <p:cTn id="85" fill="hold">
                            <p:stCondLst>
                              <p:cond delay="0"/>
                            </p:stCondLst>
                            <p:childTnLst>
                              <p:par>
                                <p:cTn id="86" presetID="2" presetClass="exit" presetSubtype="4" fill="hold" grpId="1" nodeType="clickEffect">
                                  <p:stCondLst>
                                    <p:cond delay="0"/>
                                  </p:stCondLst>
                                  <p:childTnLst>
                                    <p:anim calcmode="lin" valueType="num">
                                      <p:cBhvr additive="base">
                                        <p:cTn id="87" dur="500"/>
                                        <p:tgtEl>
                                          <p:spTgt spid="6"/>
                                        </p:tgtEl>
                                        <p:attrNameLst>
                                          <p:attrName>ppt_x</p:attrName>
                                        </p:attrNameLst>
                                      </p:cBhvr>
                                      <p:tavLst>
                                        <p:tav tm="0">
                                          <p:val>
                                            <p:strVal val="ppt_x"/>
                                          </p:val>
                                        </p:tav>
                                        <p:tav tm="100000">
                                          <p:val>
                                            <p:strVal val="ppt_x"/>
                                          </p:val>
                                        </p:tav>
                                      </p:tavLst>
                                    </p:anim>
                                    <p:anim calcmode="lin" valueType="num">
                                      <p:cBhvr additive="base">
                                        <p:cTn id="88" dur="500"/>
                                        <p:tgtEl>
                                          <p:spTgt spid="6"/>
                                        </p:tgtEl>
                                        <p:attrNameLst>
                                          <p:attrName>ppt_y</p:attrName>
                                        </p:attrNameLst>
                                      </p:cBhvr>
                                      <p:tavLst>
                                        <p:tav tm="0">
                                          <p:val>
                                            <p:strVal val="ppt_y"/>
                                          </p:val>
                                        </p:tav>
                                        <p:tav tm="100000">
                                          <p:val>
                                            <p:strVal val="1+ppt_h/2"/>
                                          </p:val>
                                        </p:tav>
                                      </p:tavLst>
                                    </p:anim>
                                    <p:set>
                                      <p:cBhvr>
                                        <p:cTn id="89" dur="1" fill="hold">
                                          <p:stCondLst>
                                            <p:cond delay="499"/>
                                          </p:stCondLst>
                                        </p:cTn>
                                        <p:tgtEl>
                                          <p:spTgt spid="6"/>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8"/>
                                        </p:tgtEl>
                                        <p:attrNameLst>
                                          <p:attrName>ppt_x</p:attrName>
                                        </p:attrNameLst>
                                      </p:cBhvr>
                                      <p:tavLst>
                                        <p:tav tm="0">
                                          <p:val>
                                            <p:strVal val="ppt_x"/>
                                          </p:val>
                                        </p:tav>
                                        <p:tav tm="100000">
                                          <p:val>
                                            <p:strVal val="ppt_x"/>
                                          </p:val>
                                        </p:tav>
                                      </p:tavLst>
                                    </p:anim>
                                    <p:anim calcmode="lin" valueType="num">
                                      <p:cBhvr additive="base">
                                        <p:cTn id="92" dur="500"/>
                                        <p:tgtEl>
                                          <p:spTgt spid="8"/>
                                        </p:tgtEl>
                                        <p:attrNameLst>
                                          <p:attrName>ppt_y</p:attrName>
                                        </p:attrNameLst>
                                      </p:cBhvr>
                                      <p:tavLst>
                                        <p:tav tm="0">
                                          <p:val>
                                            <p:strVal val="ppt_y"/>
                                          </p:val>
                                        </p:tav>
                                        <p:tav tm="100000">
                                          <p:val>
                                            <p:strVal val="1+ppt_h/2"/>
                                          </p:val>
                                        </p:tav>
                                      </p:tavLst>
                                    </p:anim>
                                    <p:set>
                                      <p:cBhvr>
                                        <p:cTn id="93" dur="1" fill="hold">
                                          <p:stCondLst>
                                            <p:cond delay="499"/>
                                          </p:stCondLst>
                                        </p:cTn>
                                        <p:tgtEl>
                                          <p:spTgt spid="8"/>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9"/>
                                        </p:tgtEl>
                                        <p:attrNameLst>
                                          <p:attrName>ppt_x</p:attrName>
                                        </p:attrNameLst>
                                      </p:cBhvr>
                                      <p:tavLst>
                                        <p:tav tm="0">
                                          <p:val>
                                            <p:strVal val="ppt_x"/>
                                          </p:val>
                                        </p:tav>
                                        <p:tav tm="100000">
                                          <p:val>
                                            <p:strVal val="ppt_x"/>
                                          </p:val>
                                        </p:tav>
                                      </p:tavLst>
                                    </p:anim>
                                    <p:anim calcmode="lin" valueType="num">
                                      <p:cBhvr additive="base">
                                        <p:cTn id="96" dur="500"/>
                                        <p:tgtEl>
                                          <p:spTgt spid="9"/>
                                        </p:tgtEl>
                                        <p:attrNameLst>
                                          <p:attrName>ppt_y</p:attrName>
                                        </p:attrNameLst>
                                      </p:cBhvr>
                                      <p:tavLst>
                                        <p:tav tm="0">
                                          <p:val>
                                            <p:strVal val="ppt_y"/>
                                          </p:val>
                                        </p:tav>
                                        <p:tav tm="100000">
                                          <p:val>
                                            <p:strVal val="1+ppt_h/2"/>
                                          </p:val>
                                        </p:tav>
                                      </p:tavLst>
                                    </p:anim>
                                    <p:set>
                                      <p:cBhvr>
                                        <p:cTn id="9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8" fill="hold" display="0">
                  <p:stCondLst>
                    <p:cond delay="indefinite"/>
                  </p:stCondLst>
                  <p:endCondLst>
                    <p:cond evt="onStopAudio" delay="0">
                      <p:tgtEl>
                        <p:sldTgt/>
                      </p:tgtEl>
                    </p:cond>
                  </p:endCondLst>
                </p:cTn>
                <p:tgtEl>
                  <p:spTgt spid="2"/>
                </p:tgtEl>
              </p:cMediaNode>
            </p:audio>
          </p:childTnLst>
        </p:cTn>
      </p:par>
    </p:tnLst>
    <p:bldLst>
      <p:bldP spid="5" grpId="0"/>
      <p:bldP spid="6" grpId="0" animBg="1"/>
      <p:bldP spid="6" grpId="1" animBg="1"/>
      <p:bldP spid="7" grpId="0"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77082" y="1734603"/>
            <a:ext cx="12192000" cy="823752"/>
          </a:xfrm>
          <a:prstGeom prst="rect">
            <a:avLst/>
          </a:prstGeom>
          <a:solidFill>
            <a:srgbClr val="CCECFF"/>
          </a:solidFill>
        </p:spPr>
        <p:txBody>
          <a:bodyPr wrap="square" rtlCol="0">
            <a:spAutoFit/>
          </a:bodyPr>
          <a:lstStyle/>
          <a:p>
            <a:pPr>
              <a:lnSpc>
                <a:spcPct val="150000"/>
              </a:lnSpc>
            </a:pPr>
            <a:r>
              <a:rPr lang="en-US" sz="3600" b="1" u="sng" dirty="0" err="1" smtClean="0">
                <a:latin typeface="Times New Roman" panose="02020603050405020304" pitchFamily="18" charset="0"/>
                <a:cs typeface="Times New Roman" panose="02020603050405020304" pitchFamily="18" charset="0"/>
              </a:rPr>
              <a:t>Câu</a:t>
            </a:r>
            <a:r>
              <a:rPr lang="en-US" sz="3600" b="1" u="sng" dirty="0" smtClean="0">
                <a:latin typeface="Times New Roman" panose="02020603050405020304" pitchFamily="18" charset="0"/>
                <a:cs typeface="Times New Roman" panose="02020603050405020304" pitchFamily="18" charset="0"/>
              </a:rPr>
              <a:t> 4</a:t>
            </a:r>
            <a:r>
              <a:rPr lang="en-US" sz="3600" b="1" dirty="0" smtClean="0">
                <a:latin typeface="Times New Roman" panose="02020603050405020304" pitchFamily="18" charset="0"/>
                <a:cs typeface="Times New Roman" panose="02020603050405020304" pitchFamily="18" charset="0"/>
              </a:rPr>
              <a:t>. </a:t>
            </a:r>
            <a:r>
              <a:rPr lang="vi-VN" sz="3600" b="1" dirty="0" smtClean="0">
                <a:solidFill>
                  <a:srgbClr val="FF0000"/>
                </a:solidFill>
                <a:latin typeface="Times New Roman" panose="02020603050405020304" pitchFamily="18" charset="0"/>
                <a:ea typeface="Times New Roman" panose="02020603050405020304" pitchFamily="18" charset="0"/>
              </a:rPr>
              <a:t>Nguyễn </a:t>
            </a:r>
            <a:r>
              <a:rPr lang="vi-VN" sz="3600" b="1" dirty="0">
                <a:solidFill>
                  <a:srgbClr val="FF0000"/>
                </a:solidFill>
                <a:latin typeface="Times New Roman" panose="02020603050405020304" pitchFamily="18" charset="0"/>
                <a:ea typeface="Times New Roman" panose="02020603050405020304" pitchFamily="18" charset="0"/>
              </a:rPr>
              <a:t>Trường Tộ </a:t>
            </a:r>
            <a:r>
              <a:rPr lang="vi-VN" sz="3600" b="1" dirty="0" smtClean="0">
                <a:solidFill>
                  <a:srgbClr val="FF0000"/>
                </a:solidFill>
                <a:latin typeface="Times New Roman" panose="02020603050405020304" pitchFamily="18" charset="0"/>
                <a:ea typeface="Times New Roman" panose="02020603050405020304" pitchFamily="18" charset="0"/>
              </a:rPr>
              <a:t>sang Pháp để làm gì</a:t>
            </a:r>
            <a:r>
              <a:rPr lang="en-US" sz="3600" b="1" dirty="0" smtClean="0">
                <a:solidFill>
                  <a:srgbClr val="FF0000"/>
                </a:solidFill>
                <a:latin typeface="Times New Roman" panose="02020603050405020304" pitchFamily="18" charset="0"/>
                <a:ea typeface="Times New Roman" panose="02020603050405020304" pitchFamily="18" charset="0"/>
              </a:rPr>
              <a:t> </a:t>
            </a:r>
            <a:r>
              <a:rPr lang="vi-VN" sz="3600" b="1" dirty="0" smtClean="0">
                <a:solidFill>
                  <a:srgbClr val="FF0000"/>
                </a:solidFill>
                <a:latin typeface="Times New Roman" panose="02020603050405020304" pitchFamily="18" charset="0"/>
                <a:ea typeface="Times New Roman" panose="02020603050405020304" pitchFamily="18" charset="0"/>
              </a:rPr>
              <a:t>?</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38896" y="989838"/>
            <a:ext cx="12192000" cy="707886"/>
          </a:xfrm>
          <a:prstGeom prst="rect">
            <a:avLst/>
          </a:prstGeom>
          <a:solidFill>
            <a:srgbClr val="FFFF00"/>
          </a:solidFill>
        </p:spPr>
        <p:txBody>
          <a:bodyPr wrap="square">
            <a:spAutoFit/>
          </a:bodyPr>
          <a:lstStyle/>
          <a:p>
            <a:pPr indent="457200" algn="ctr">
              <a:spcAft>
                <a:spcPts val="600"/>
              </a:spcAft>
            </a:pPr>
            <a:r>
              <a:rPr lang="en-US" sz="4000" b="1" dirty="0" smtClean="0">
                <a:latin typeface="Times New Roman" panose="02020603050405020304" pitchFamily="18" charset="0"/>
                <a:ea typeface="Times New Roman" panose="02020603050405020304" pitchFamily="18" charset="0"/>
              </a:rPr>
              <a:t>Ý </a:t>
            </a:r>
            <a:r>
              <a:rPr lang="en-US" sz="4000" b="1" dirty="0" err="1" smtClean="0">
                <a:latin typeface="Times New Roman" panose="02020603050405020304" pitchFamily="18" charset="0"/>
                <a:ea typeface="Times New Roman" panose="02020603050405020304" pitchFamily="18" charset="0"/>
              </a:rPr>
              <a:t>nào</a:t>
            </a:r>
            <a:r>
              <a:rPr lang="en-US" sz="4000" b="1" dirty="0" smtClean="0">
                <a:latin typeface="Times New Roman" panose="02020603050405020304" pitchFamily="18" charset="0"/>
                <a:ea typeface="Times New Roman" panose="02020603050405020304" pitchFamily="18" charset="0"/>
              </a:rPr>
              <a:t> </a:t>
            </a:r>
            <a:r>
              <a:rPr lang="en-US" sz="4000" b="1" dirty="0" err="1" smtClean="0">
                <a:latin typeface="Times New Roman" panose="02020603050405020304" pitchFamily="18" charset="0"/>
                <a:ea typeface="Times New Roman" panose="02020603050405020304" pitchFamily="18" charset="0"/>
              </a:rPr>
              <a:t>đúng</a:t>
            </a:r>
            <a:r>
              <a:rPr lang="en-US" sz="4000" b="1" dirty="0" smtClean="0">
                <a:latin typeface="Times New Roman" panose="02020603050405020304" pitchFamily="18" charset="0"/>
                <a:ea typeface="Times New Roman" panose="02020603050405020304" pitchFamily="18" charset="0"/>
              </a:rPr>
              <a:t> ? </a:t>
            </a:r>
            <a:endParaRPr lang="vi-VN" sz="4000" b="1" dirty="0">
              <a:effectLst/>
              <a:latin typeface="Times New Roman" panose="02020603050405020304" pitchFamily="18" charset="0"/>
              <a:ea typeface="Times New Roman" panose="02020603050405020304" pitchFamily="18" charset="0"/>
            </a:endParaRPr>
          </a:p>
        </p:txBody>
      </p:sp>
      <p:sp>
        <p:nvSpPr>
          <p:cNvPr id="31" name="Rectangle 30"/>
          <p:cNvSpPr/>
          <p:nvPr/>
        </p:nvSpPr>
        <p:spPr>
          <a:xfrm>
            <a:off x="605329" y="3957743"/>
            <a:ext cx="11535507" cy="2462213"/>
          </a:xfrm>
          <a:prstGeom prst="rect">
            <a:avLst/>
          </a:prstGeom>
        </p:spPr>
        <p:txBody>
          <a:bodyPr wrap="square">
            <a:spAutoFit/>
          </a:bodyPr>
          <a:lstStyle/>
          <a:p>
            <a:pPr marL="457200" marR="0" algn="just">
              <a:lnSpc>
                <a:spcPct val="150000"/>
              </a:lnSpc>
              <a:spcBef>
                <a:spcPts val="0"/>
              </a:spcBef>
              <a:spcAft>
                <a:spcPts val="600"/>
              </a:spcAft>
            </a:pPr>
            <a:r>
              <a:rPr lang="en-US" sz="3200" dirty="0" smtClean="0">
                <a:latin typeface="Times New Roman" panose="02020603050405020304" pitchFamily="18" charset="0"/>
                <a:ea typeface="Times New Roman" panose="02020603050405020304" pitchFamily="18" charset="0"/>
              </a:rPr>
              <a:t>b. </a:t>
            </a:r>
            <a:r>
              <a:rPr lang="vi-VN" sz="3200" dirty="0" smtClean="0">
                <a:latin typeface="Times New Roman" panose="02020603050405020304" pitchFamily="18" charset="0"/>
                <a:ea typeface="Times New Roman" panose="02020603050405020304" pitchFamily="18" charset="0"/>
              </a:rPr>
              <a:t>Quan </a:t>
            </a:r>
            <a:r>
              <a:rPr lang="vi-VN" sz="3200" dirty="0">
                <a:latin typeface="Times New Roman" panose="02020603050405020304" pitchFamily="18" charset="0"/>
                <a:ea typeface="Times New Roman" panose="02020603050405020304" pitchFamily="18" charset="0"/>
              </a:rPr>
              <a:t>sát, tìm hiểu sự giàu có và </a:t>
            </a:r>
            <a:r>
              <a:rPr lang="vi-VN" sz="3200" dirty="0" smtClean="0">
                <a:latin typeface="Times New Roman" panose="02020603050405020304" pitchFamily="18" charset="0"/>
                <a:ea typeface="Times New Roman" panose="02020603050405020304" pitchFamily="18" charset="0"/>
              </a:rPr>
              <a:t>n</a:t>
            </a:r>
            <a:r>
              <a:rPr lang="en-US" sz="3200" dirty="0" smtClean="0">
                <a:latin typeface="Times New Roman" panose="02020603050405020304" pitchFamily="18" charset="0"/>
                <a:ea typeface="Times New Roman" panose="02020603050405020304" pitchFamily="18" charset="0"/>
              </a:rPr>
              <a:t>ề</a:t>
            </a:r>
            <a:r>
              <a:rPr lang="vi-VN" sz="3200" dirty="0" smtClean="0">
                <a:latin typeface="Times New Roman" panose="02020603050405020304" pitchFamily="18" charset="0"/>
                <a:ea typeface="Times New Roman" panose="02020603050405020304" pitchFamily="18" charset="0"/>
              </a:rPr>
              <a:t>n </a:t>
            </a:r>
            <a:r>
              <a:rPr lang="vi-VN" sz="3200" dirty="0">
                <a:latin typeface="Times New Roman" panose="02020603050405020304" pitchFamily="18" charset="0"/>
                <a:ea typeface="Times New Roman" panose="02020603050405020304" pitchFamily="18" charset="0"/>
              </a:rPr>
              <a:t>văn minh nước Pháp</a:t>
            </a:r>
          </a:p>
          <a:p>
            <a:pPr marL="457200" marR="0" algn="just">
              <a:lnSpc>
                <a:spcPct val="150000"/>
              </a:lnSpc>
              <a:spcBef>
                <a:spcPts val="0"/>
              </a:spcBef>
              <a:spcAft>
                <a:spcPts val="600"/>
              </a:spcAft>
            </a:pPr>
            <a:r>
              <a:rPr lang="en-US" sz="3200" dirty="0" smtClean="0">
                <a:latin typeface="Times New Roman" panose="02020603050405020304" pitchFamily="18" charset="0"/>
                <a:ea typeface="Times New Roman" panose="02020603050405020304" pitchFamily="18" charset="0"/>
              </a:rPr>
              <a:t>c. </a:t>
            </a:r>
            <a:r>
              <a:rPr lang="vi-VN" sz="3200" dirty="0" smtClean="0">
                <a:latin typeface="Times New Roman" panose="02020603050405020304" pitchFamily="18" charset="0"/>
                <a:ea typeface="Times New Roman" panose="02020603050405020304" pitchFamily="18" charset="0"/>
              </a:rPr>
              <a:t>Thương </a:t>
            </a:r>
            <a:r>
              <a:rPr lang="vi-VN" sz="3200" dirty="0">
                <a:latin typeface="Times New Roman" panose="02020603050405020304" pitchFamily="18" charset="0"/>
                <a:ea typeface="Times New Roman" panose="02020603050405020304" pitchFamily="18" charset="0"/>
              </a:rPr>
              <a:t>lượng với Pháp trả lại 3 tỉnh Đông Nam Kì cho nước ta</a:t>
            </a:r>
          </a:p>
          <a:p>
            <a:pPr marR="0" lvl="0" algn="just">
              <a:lnSpc>
                <a:spcPct val="150000"/>
              </a:lnSpc>
              <a:spcBef>
                <a:spcPts val="0"/>
              </a:spcBef>
              <a:spcAft>
                <a:spcPts val="600"/>
              </a:spcAft>
            </a:pPr>
            <a:r>
              <a:rPr lang="vi-VN" sz="3200" dirty="0">
                <a:latin typeface="Times New Roman" panose="02020603050405020304" pitchFamily="18" charset="0"/>
                <a:ea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d. </a:t>
            </a:r>
            <a:r>
              <a:rPr lang="vi-VN" sz="3200" dirty="0" smtClean="0">
                <a:latin typeface="Times New Roman" panose="02020603050405020304" pitchFamily="18" charset="0"/>
                <a:ea typeface="Times New Roman" panose="02020603050405020304" pitchFamily="18" charset="0"/>
              </a:rPr>
              <a:t>Để </a:t>
            </a:r>
            <a:r>
              <a:rPr lang="vi-VN" sz="3200" dirty="0">
                <a:latin typeface="Times New Roman" panose="02020603050405020304" pitchFamily="18" charset="0"/>
                <a:ea typeface="Times New Roman" panose="02020603050405020304" pitchFamily="18" charset="0"/>
              </a:rPr>
              <a:t>tìm cách đưa nước nhà thoát khỏi cảnh nghèo đói, lạc hậu</a:t>
            </a:r>
            <a:endParaRPr lang="vi-VN"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77751" y="4172170"/>
            <a:ext cx="655156" cy="535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7751" y="4965626"/>
            <a:ext cx="655156" cy="535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7751" y="5692791"/>
            <a:ext cx="655156" cy="535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8696" y="5685286"/>
            <a:ext cx="795130" cy="584775"/>
          </a:xfrm>
          <a:prstGeom prst="rect">
            <a:avLst/>
          </a:prstGeom>
          <a:noFill/>
        </p:spPr>
        <p:txBody>
          <a:bodyPr wrap="square" rtlCol="0">
            <a:spAutoFit/>
          </a:bodyPr>
          <a:lstStyle/>
          <a:p>
            <a:r>
              <a:rPr lang="en-US" sz="3200" b="1" dirty="0">
                <a:solidFill>
                  <a:srgbClr val="FF0000"/>
                </a:solidFill>
              </a:rPr>
              <a:t>Đ</a:t>
            </a:r>
          </a:p>
        </p:txBody>
      </p:sp>
      <p:sp>
        <p:nvSpPr>
          <p:cNvPr id="10" name="TextBox 9"/>
          <p:cNvSpPr txBox="1"/>
          <p:nvPr/>
        </p:nvSpPr>
        <p:spPr>
          <a:xfrm>
            <a:off x="328696" y="4954184"/>
            <a:ext cx="795130" cy="584775"/>
          </a:xfrm>
          <a:prstGeom prst="rect">
            <a:avLst/>
          </a:prstGeom>
          <a:noFill/>
        </p:spPr>
        <p:txBody>
          <a:bodyPr wrap="square" rtlCol="0">
            <a:spAutoFit/>
          </a:bodyPr>
          <a:lstStyle/>
          <a:p>
            <a:r>
              <a:rPr lang="en-US" sz="3200" b="1" dirty="0" smtClean="0">
                <a:solidFill>
                  <a:schemeClr val="tx1">
                    <a:lumMod val="95000"/>
                    <a:lumOff val="5000"/>
                  </a:schemeClr>
                </a:solidFill>
              </a:rPr>
              <a:t>S</a:t>
            </a:r>
            <a:endParaRPr lang="en-US" sz="3200" b="1" dirty="0">
              <a:solidFill>
                <a:schemeClr val="tx1">
                  <a:lumMod val="95000"/>
                  <a:lumOff val="5000"/>
                </a:schemeClr>
              </a:solidFill>
            </a:endParaRPr>
          </a:p>
        </p:txBody>
      </p:sp>
      <p:sp>
        <p:nvSpPr>
          <p:cNvPr id="11" name="TextBox 10"/>
          <p:cNvSpPr txBox="1"/>
          <p:nvPr/>
        </p:nvSpPr>
        <p:spPr>
          <a:xfrm>
            <a:off x="329582" y="4196768"/>
            <a:ext cx="795130" cy="584775"/>
          </a:xfrm>
          <a:prstGeom prst="rect">
            <a:avLst/>
          </a:prstGeom>
          <a:noFill/>
        </p:spPr>
        <p:txBody>
          <a:bodyPr wrap="square" rtlCol="0">
            <a:spAutoFit/>
          </a:bodyPr>
          <a:lstStyle/>
          <a:p>
            <a:r>
              <a:rPr lang="en-US" sz="3200" b="1" dirty="0">
                <a:solidFill>
                  <a:srgbClr val="FF0000"/>
                </a:solidFill>
              </a:rPr>
              <a:t>Đ</a:t>
            </a:r>
          </a:p>
        </p:txBody>
      </p:sp>
      <p:sp>
        <p:nvSpPr>
          <p:cNvPr id="13" name="Rectangle 12"/>
          <p:cNvSpPr/>
          <p:nvPr/>
        </p:nvSpPr>
        <p:spPr>
          <a:xfrm>
            <a:off x="10326360" y="1883270"/>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00B0F0"/>
                </a:solidFill>
                <a:effectLst>
                  <a:reflection blurRad="12700" stA="50000" endPos="50000" dist="5000" dir="5400000" sy="-100000" rotWithShape="0"/>
                </a:effectLst>
              </a:rPr>
              <a:t>8</a:t>
            </a:r>
          </a:p>
        </p:txBody>
      </p:sp>
      <p:sp>
        <p:nvSpPr>
          <p:cNvPr id="14" name="Rectangle 13"/>
          <p:cNvSpPr/>
          <p:nvPr/>
        </p:nvSpPr>
        <p:spPr>
          <a:xfrm>
            <a:off x="8595923" y="1788856"/>
            <a:ext cx="2127578"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FF00"/>
                </a:solidFill>
                <a:effectLst>
                  <a:reflection blurRad="12700" stA="50000" endPos="50000" dist="5000" dir="5400000" sy="-100000" rotWithShape="0"/>
                </a:effectLst>
              </a:rPr>
              <a:t>7</a:t>
            </a:r>
          </a:p>
        </p:txBody>
      </p:sp>
      <p:sp>
        <p:nvSpPr>
          <p:cNvPr id="15" name="Rectangle 14"/>
          <p:cNvSpPr/>
          <p:nvPr/>
        </p:nvSpPr>
        <p:spPr>
          <a:xfrm>
            <a:off x="9782735" y="1598986"/>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chemeClr val="accent4">
                    <a:lumMod val="75000"/>
                  </a:schemeClr>
                </a:solidFill>
                <a:effectLst>
                  <a:reflection blurRad="12700" stA="50000" endPos="50000" dist="5000" dir="5400000" sy="-100000" rotWithShape="0"/>
                </a:effectLst>
              </a:rPr>
              <a:t>6</a:t>
            </a:r>
          </a:p>
        </p:txBody>
      </p:sp>
      <p:sp>
        <p:nvSpPr>
          <p:cNvPr id="17" name="Rectangle 16"/>
          <p:cNvSpPr/>
          <p:nvPr/>
        </p:nvSpPr>
        <p:spPr>
          <a:xfrm>
            <a:off x="9159227" y="1796462"/>
            <a:ext cx="2597198" cy="2646878"/>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rgbClr val="00B0F0"/>
                </a:solidFill>
                <a:effectLst>
                  <a:reflection blurRad="12700" stA="50000" endPos="50000" dist="5000" dir="5400000" sy="-100000" rotWithShape="0"/>
                </a:effectLst>
              </a:rPr>
              <a:t>10</a:t>
            </a:r>
            <a:endParaRPr lang="en-US" sz="16600" cap="all" dirty="0">
              <a:ln w="0"/>
              <a:solidFill>
                <a:srgbClr val="00B0F0"/>
              </a:solidFill>
              <a:effectLst>
                <a:reflection blurRad="12700" stA="50000" endPos="50000" dist="5000" dir="5400000" sy="-100000" rotWithShape="0"/>
              </a:effectLst>
            </a:endParaRPr>
          </a:p>
        </p:txBody>
      </p:sp>
      <p:sp>
        <p:nvSpPr>
          <p:cNvPr id="18" name="Rectangle 17"/>
          <p:cNvSpPr/>
          <p:nvPr/>
        </p:nvSpPr>
        <p:spPr>
          <a:xfrm>
            <a:off x="9563065" y="1697724"/>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9</a:t>
            </a:r>
          </a:p>
        </p:txBody>
      </p:sp>
      <p:pic>
        <p:nvPicPr>
          <p:cNvPr id="5" name="Một hồi chuông v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1207260" y="6115156"/>
            <a:ext cx="609600" cy="609600"/>
          </a:xfrm>
          <a:prstGeom prst="rect">
            <a:avLst/>
          </a:prstGeom>
        </p:spPr>
      </p:pic>
      <p:sp>
        <p:nvSpPr>
          <p:cNvPr id="20" name="Rectangle 19"/>
          <p:cNvSpPr/>
          <p:nvPr/>
        </p:nvSpPr>
        <p:spPr>
          <a:xfrm>
            <a:off x="9785791" y="1799113"/>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rgbClr val="00B0F0"/>
                </a:solidFill>
                <a:effectLst>
                  <a:reflection blurRad="12700" stA="50000" endPos="50000" dist="5000" dir="5400000" sy="-100000" rotWithShape="0"/>
                </a:effectLst>
              </a:rPr>
              <a:t>3</a:t>
            </a:r>
            <a:endParaRPr lang="en-US" sz="16600" cap="all" dirty="0">
              <a:ln w="0"/>
              <a:solidFill>
                <a:srgbClr val="00B0F0"/>
              </a:solidFill>
              <a:effectLst>
                <a:reflection blurRad="12700" stA="50000" endPos="50000" dist="5000" dir="5400000" sy="-100000" rotWithShape="0"/>
              </a:effectLst>
            </a:endParaRPr>
          </a:p>
        </p:txBody>
      </p:sp>
      <p:sp>
        <p:nvSpPr>
          <p:cNvPr id="21" name="Rectangle 20"/>
          <p:cNvSpPr/>
          <p:nvPr/>
        </p:nvSpPr>
        <p:spPr>
          <a:xfrm>
            <a:off x="8741954" y="1788856"/>
            <a:ext cx="2127578"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rgbClr val="FFFF00"/>
                </a:solidFill>
                <a:effectLst>
                  <a:reflection blurRad="12700" stA="50000" endPos="50000" dist="5000" dir="5400000" sy="-100000" rotWithShape="0"/>
                </a:effectLst>
              </a:rPr>
              <a:t>2</a:t>
            </a:r>
            <a:endParaRPr lang="en-US" sz="16600" cap="all" dirty="0">
              <a:ln w="0"/>
              <a:solidFill>
                <a:srgbClr val="FFFF00"/>
              </a:solidFill>
              <a:effectLst>
                <a:reflection blurRad="12700" stA="50000" endPos="50000" dist="5000" dir="5400000" sy="-100000" rotWithShape="0"/>
              </a:effectLst>
            </a:endParaRPr>
          </a:p>
        </p:txBody>
      </p:sp>
      <p:sp>
        <p:nvSpPr>
          <p:cNvPr id="22" name="Rectangle 21"/>
          <p:cNvSpPr/>
          <p:nvPr/>
        </p:nvSpPr>
        <p:spPr>
          <a:xfrm>
            <a:off x="8768208" y="1758194"/>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chemeClr val="accent4">
                    <a:lumMod val="75000"/>
                  </a:schemeClr>
                </a:solidFill>
                <a:effectLst>
                  <a:reflection blurRad="12700" stA="50000" endPos="50000" dist="5000" dir="5400000" sy="-100000" rotWithShape="0"/>
                </a:effectLst>
              </a:rPr>
              <a:t>1</a:t>
            </a:r>
            <a:endParaRPr lang="en-US" sz="16600" cap="all" dirty="0">
              <a:ln w="0"/>
              <a:solidFill>
                <a:schemeClr val="accent4">
                  <a:lumMod val="75000"/>
                </a:schemeClr>
              </a:solidFill>
              <a:effectLst>
                <a:reflection blurRad="12700" stA="50000" endPos="50000" dist="5000" dir="5400000" sy="-100000" rotWithShape="0"/>
              </a:effectLst>
            </a:endParaRPr>
          </a:p>
        </p:txBody>
      </p:sp>
      <p:sp>
        <p:nvSpPr>
          <p:cNvPr id="23" name="Rectangle 22"/>
          <p:cNvSpPr/>
          <p:nvPr/>
        </p:nvSpPr>
        <p:spPr>
          <a:xfrm>
            <a:off x="7846088" y="2097270"/>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a:ln w="0"/>
                <a:solidFill>
                  <a:srgbClr val="FF0000"/>
                </a:solidFill>
                <a:effectLst>
                  <a:reflection blurRad="12700" stA="50000" endPos="50000" dist="5000" dir="5400000" sy="-100000" rotWithShape="0"/>
                </a:effectLst>
              </a:rPr>
              <a:t>0</a:t>
            </a:r>
          </a:p>
        </p:txBody>
      </p:sp>
      <p:sp>
        <p:nvSpPr>
          <p:cNvPr id="24" name="Rectangle 23"/>
          <p:cNvSpPr/>
          <p:nvPr/>
        </p:nvSpPr>
        <p:spPr>
          <a:xfrm>
            <a:off x="8745096" y="1397576"/>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rgbClr val="00B0F0"/>
                </a:solidFill>
                <a:effectLst>
                  <a:reflection blurRad="12700" stA="50000" endPos="50000" dist="5000" dir="5400000" sy="-100000" rotWithShape="0"/>
                </a:effectLst>
              </a:rPr>
              <a:t>5</a:t>
            </a:r>
            <a:endParaRPr lang="en-US" sz="16600" cap="all" dirty="0">
              <a:ln w="0"/>
              <a:solidFill>
                <a:srgbClr val="00B0F0"/>
              </a:solidFill>
              <a:effectLst>
                <a:reflection blurRad="12700" stA="50000" endPos="50000" dist="5000" dir="5400000" sy="-100000" rotWithShape="0"/>
              </a:effectLst>
            </a:endParaRPr>
          </a:p>
        </p:txBody>
      </p:sp>
      <p:sp>
        <p:nvSpPr>
          <p:cNvPr id="25" name="Rectangle 24"/>
          <p:cNvSpPr/>
          <p:nvPr/>
        </p:nvSpPr>
        <p:spPr>
          <a:xfrm>
            <a:off x="9513614" y="796026"/>
            <a:ext cx="2143909" cy="264687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16600" cap="all" dirty="0" smtClean="0">
                <a:ln w="0"/>
                <a:solidFill>
                  <a:srgbClr val="FF0000"/>
                </a:solidFill>
                <a:effectLst>
                  <a:reflection blurRad="12700" stA="50000" endPos="50000" dist="5000" dir="5400000" sy="-100000" rotWithShape="0"/>
                </a:effectLst>
              </a:rPr>
              <a:t>4</a:t>
            </a:r>
            <a:endParaRPr lang="en-US" sz="16600"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282278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8"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500"/>
                                        <p:tgtEl>
                                          <p:spTgt spid="7"/>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500"/>
                                        <p:tgtEl>
                                          <p:spTgt spid="8"/>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par>
                          <p:cTn id="29" fill="hold">
                            <p:stCondLst>
                              <p:cond delay="500"/>
                            </p:stCondLst>
                            <p:childTnLst>
                              <p:par>
                                <p:cTn id="30" presetID="16" presetClass="exit" presetSubtype="21" fill="hold" nodeType="afterEffect">
                                  <p:stCondLst>
                                    <p:cond delay="0"/>
                                  </p:stCondLst>
                                  <p:childTnLst>
                                    <p:animEffect transition="out" filter="barn(inVertic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4" name="click.wav"/>
                                        </p:tgtEl>
                                      </p:cMediaNode>
                                    </p:audio>
                                  </p:subTnLst>
                                </p:cTn>
                              </p:par>
                            </p:childTnLst>
                          </p:cTn>
                        </p:par>
                        <p:par>
                          <p:cTn id="37" fill="hold">
                            <p:stCondLst>
                              <p:cond delay="1500"/>
                            </p:stCondLst>
                            <p:childTnLst>
                              <p:par>
                                <p:cTn id="38" presetID="16" presetClass="exit" presetSubtype="21" fill="hold" nodeType="afterEffect">
                                  <p:stCondLst>
                                    <p:cond delay="0"/>
                                  </p:stCondLst>
                                  <p:childTnLst>
                                    <p:animEffect transition="out" filter="barn(inVertic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par>
                          <p:cTn id="41" fill="hold">
                            <p:stCondLst>
                              <p:cond delay="2000"/>
                            </p:stCondLst>
                            <p:childTnLst>
                              <p:par>
                                <p:cTn id="42" presetID="2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5" fill="hold">
                            <p:stCondLst>
                              <p:cond delay="2500"/>
                            </p:stCondLst>
                            <p:childTnLst>
                              <p:par>
                                <p:cTn id="46" presetID="16" presetClass="exit" presetSubtype="21" fill="hold" nodeType="afterEffect">
                                  <p:stCondLst>
                                    <p:cond delay="0"/>
                                  </p:stCondLst>
                                  <p:childTnLst>
                                    <p:animEffect transition="out" filter="barn(inVertic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3000"/>
                            </p:stCondLst>
                            <p:childTnLst>
                              <p:par>
                                <p:cTn id="50" presetID="22" presetClass="entr" presetSubtype="4"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3" fill="hold">
                            <p:stCondLst>
                              <p:cond delay="3500"/>
                            </p:stCondLst>
                            <p:childTnLst>
                              <p:par>
                                <p:cTn id="54" presetID="16" presetClass="exit" presetSubtype="21" fill="hold" nodeType="afterEffect">
                                  <p:stCondLst>
                                    <p:cond delay="0"/>
                                  </p:stCondLst>
                                  <p:childTnLst>
                                    <p:animEffect transition="out" filter="barn(inVertic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par>
                          <p:cTn id="57" fill="hold">
                            <p:stCondLst>
                              <p:cond delay="4000"/>
                            </p:stCondLst>
                            <p:childTnLst>
                              <p:par>
                                <p:cTn id="58" presetID="22"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childTnLst>
                          </p:cTn>
                        </p:par>
                        <p:par>
                          <p:cTn id="61" fill="hold">
                            <p:stCondLst>
                              <p:cond delay="4500"/>
                            </p:stCondLst>
                            <p:childTnLst>
                              <p:par>
                                <p:cTn id="62" presetID="16" presetClass="exit" presetSubtype="21" fill="hold" nodeType="afterEffect">
                                  <p:stCondLst>
                                    <p:cond delay="0"/>
                                  </p:stCondLst>
                                  <p:childTnLst>
                                    <p:animEffect transition="out" filter="barn(inVertical)">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par>
                          <p:cTn id="69" fill="hold">
                            <p:stCondLst>
                              <p:cond delay="5500"/>
                            </p:stCondLst>
                            <p:childTnLst>
                              <p:par>
                                <p:cTn id="70" presetID="16" presetClass="exit" presetSubtype="21" fill="hold" nodeType="afterEffect">
                                  <p:stCondLst>
                                    <p:cond delay="0"/>
                                  </p:stCondLst>
                                  <p:childTnLst>
                                    <p:animEffect transition="out" filter="barn(inVertical)">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par>
                          <p:cTn id="73" fill="hold">
                            <p:stCondLst>
                              <p:cond delay="6000"/>
                            </p:stCondLst>
                            <p:childTnLst>
                              <p:par>
                                <p:cTn id="74" presetID="22" presetClass="entr" presetSubtype="4"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7" fill="hold">
                            <p:stCondLst>
                              <p:cond delay="6500"/>
                            </p:stCondLst>
                            <p:childTnLst>
                              <p:par>
                                <p:cTn id="78" presetID="16" presetClass="exit" presetSubtype="21" fill="hold" nodeType="afterEffect">
                                  <p:stCondLst>
                                    <p:cond delay="0"/>
                                  </p:stCondLst>
                                  <p:childTnLst>
                                    <p:animEffect transition="out" filter="barn(inVertical)">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childTnLst>
                          </p:cTn>
                        </p:par>
                        <p:par>
                          <p:cTn id="81" fill="hold">
                            <p:stCondLst>
                              <p:cond delay="7000"/>
                            </p:stCondLst>
                            <p:childTnLst>
                              <p:par>
                                <p:cTn id="82" presetID="22" presetClass="entr" presetSubtype="4"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00"/>
                                        <p:tgtEl>
                                          <p:spTgt spid="20"/>
                                        </p:tgtEl>
                                      </p:cBhvr>
                                    </p:animEffec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par>
                          <p:cTn id="85" fill="hold">
                            <p:stCondLst>
                              <p:cond delay="7500"/>
                            </p:stCondLst>
                            <p:childTnLst>
                              <p:par>
                                <p:cTn id="86" presetID="16" presetClass="exit" presetSubtype="21" fill="hold" nodeType="afterEffect">
                                  <p:stCondLst>
                                    <p:cond delay="0"/>
                                  </p:stCondLst>
                                  <p:childTnLst>
                                    <p:animEffect transition="out" filter="barn(inVertical)">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par>
                          <p:cTn id="89" fill="hold">
                            <p:stCondLst>
                              <p:cond delay="8000"/>
                            </p:stCondLst>
                            <p:childTnLst>
                              <p:par>
                                <p:cTn id="90" presetID="22" presetClass="entr" presetSubtype="4"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subTnLst>
                                    <p:audio>
                                      <p:cMediaNode>
                                        <p:cTn display="0" masterRel="sameClick">
                                          <p:stCondLst>
                                            <p:cond evt="begin" delay="0">
                                              <p:tn val="90"/>
                                            </p:cond>
                                          </p:stCondLst>
                                          <p:endCondLst>
                                            <p:cond evt="onStopAudio" delay="0">
                                              <p:tgtEl>
                                                <p:sldTgt/>
                                              </p:tgtEl>
                                            </p:cond>
                                          </p:endCondLst>
                                        </p:cTn>
                                        <p:tgtEl>
                                          <p:sndTgt r:embed="rId4" name="click.wav"/>
                                        </p:tgtEl>
                                      </p:cMediaNode>
                                    </p:audio>
                                  </p:subTnLst>
                                </p:cTn>
                              </p:par>
                            </p:childTnLst>
                          </p:cTn>
                        </p:par>
                        <p:par>
                          <p:cTn id="93" fill="hold">
                            <p:stCondLst>
                              <p:cond delay="8500"/>
                            </p:stCondLst>
                            <p:childTnLst>
                              <p:par>
                                <p:cTn id="94" presetID="16" presetClass="exit" presetSubtype="21" fill="hold" nodeType="afterEffect">
                                  <p:stCondLst>
                                    <p:cond delay="0"/>
                                  </p:stCondLst>
                                  <p:childTnLst>
                                    <p:animEffect transition="out" filter="barn(inVertical)">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childTnLst>
                          </p:cTn>
                        </p:par>
                        <p:par>
                          <p:cTn id="97" fill="hold">
                            <p:stCondLst>
                              <p:cond delay="9000"/>
                            </p:stCondLst>
                            <p:childTnLst>
                              <p:par>
                                <p:cTn id="98" presetID="22" presetClass="entr" presetSubtype="4"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500"/>
                                        <p:tgtEl>
                                          <p:spTgt spid="22"/>
                                        </p:tgtEl>
                                      </p:cBhvr>
                                    </p:animEffec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1" fill="hold">
                            <p:stCondLst>
                              <p:cond delay="9500"/>
                            </p:stCondLst>
                            <p:childTnLst>
                              <p:par>
                                <p:cTn id="102" presetID="16" presetClass="exit" presetSubtype="21" fill="hold" nodeType="afterEffect">
                                  <p:stCondLst>
                                    <p:cond delay="0"/>
                                  </p:stCondLst>
                                  <p:childTnLst>
                                    <p:animEffect transition="out" filter="barn(inVertical)">
                                      <p:cBhvr>
                                        <p:cTn id="103" dur="500"/>
                                        <p:tgtEl>
                                          <p:spTgt spid="22"/>
                                        </p:tgtEl>
                                      </p:cBhvr>
                                    </p:animEffect>
                                    <p:set>
                                      <p:cBhvr>
                                        <p:cTn id="104" dur="1" fill="hold">
                                          <p:stCondLst>
                                            <p:cond delay="499"/>
                                          </p:stCondLst>
                                        </p:cTn>
                                        <p:tgtEl>
                                          <p:spTgt spid="22"/>
                                        </p:tgtEl>
                                        <p:attrNameLst>
                                          <p:attrName>style.visibility</p:attrName>
                                        </p:attrNameLst>
                                      </p:cBhvr>
                                      <p:to>
                                        <p:strVal val="hidden"/>
                                      </p:to>
                                    </p:set>
                                  </p:childTnLst>
                                </p:cTn>
                              </p:par>
                            </p:childTnLst>
                          </p:cTn>
                        </p:par>
                        <p:par>
                          <p:cTn id="105" fill="hold">
                            <p:stCondLst>
                              <p:cond delay="10000"/>
                            </p:stCondLst>
                            <p:childTnLst>
                              <p:par>
                                <p:cTn id="106" presetID="22" presetClass="entr" presetSubtype="4" fill="hold"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down)">
                                      <p:cBhvr>
                                        <p:cTn id="108" dur="500"/>
                                        <p:tgtEl>
                                          <p:spTgt spid="23"/>
                                        </p:tgtEl>
                                      </p:cBhvr>
                                    </p:animEffect>
                                  </p:childTnLst>
                                  <p:subTnLst>
                                    <p:audio>
                                      <p:cMediaNode>
                                        <p:cTn display="0" masterRel="sameClick">
                                          <p:stCondLst>
                                            <p:cond evt="begin" delay="0">
                                              <p:tn val="106"/>
                                            </p:cond>
                                          </p:stCondLst>
                                          <p:endCondLst>
                                            <p:cond evt="onStopAudio" delay="0">
                                              <p:tgtEl>
                                                <p:sldTgt/>
                                              </p:tgtEl>
                                            </p:cond>
                                          </p:endCondLst>
                                        </p:cTn>
                                        <p:tgtEl>
                                          <p:sndTgt r:embed="rId4" name="click.wav"/>
                                        </p:tgtEl>
                                      </p:cMediaNode>
                                    </p:audio>
                                  </p:subTnLst>
                                </p:cTn>
                              </p:par>
                            </p:childTnLst>
                          </p:cTn>
                        </p:par>
                        <p:par>
                          <p:cTn id="109" fill="hold">
                            <p:stCondLst>
                              <p:cond delay="10500"/>
                            </p:stCondLst>
                            <p:childTnLst>
                              <p:par>
                                <p:cTn id="110" presetID="16" presetClass="exit" presetSubtype="21" fill="hold" nodeType="afterEffect">
                                  <p:stCondLst>
                                    <p:cond delay="0"/>
                                  </p:stCondLst>
                                  <p:childTnLst>
                                    <p:animEffect transition="out" filter="barn(inVertical)">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 presetClass="mediacall" presetSubtype="0" fill="hold" nodeType="withEffect">
                                  <p:stCondLst>
                                    <p:cond delay="0"/>
                                  </p:stCondLst>
                                  <p:childTnLst>
                                    <p:cmd type="call" cmd="playFrom(0.0)">
                                      <p:cBhvr>
                                        <p:cTn id="114" dur="6036" fill="hold"/>
                                        <p:tgtEl>
                                          <p:spTgt spid="5"/>
                                        </p:tgtEl>
                                      </p:cBhvr>
                                    </p:cmd>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3">
                                            <p:txEl>
                                              <p:pRg st="0" end="0"/>
                                            </p:txEl>
                                          </p:spTgt>
                                        </p:tgtEl>
                                        <p:attrNameLst>
                                          <p:attrName>style.visibility</p:attrName>
                                        </p:attrNameLst>
                                      </p:cBhvr>
                                      <p:to>
                                        <p:strVal val="visible"/>
                                      </p:to>
                                    </p:set>
                                    <p:animEffect transition="in" filter="wipe(down)">
                                      <p:cBhvr>
                                        <p:cTn id="119" dur="500"/>
                                        <p:tgtEl>
                                          <p:spTgt spid="3">
                                            <p:txEl>
                                              <p:pRg st="0" end="0"/>
                                            </p:txEl>
                                          </p:spTgt>
                                        </p:tgtEl>
                                      </p:cBhvr>
                                    </p:animEffect>
                                  </p:childTnLst>
                                </p:cTn>
                              </p:par>
                              <p:par>
                                <p:cTn id="120" presetID="22" presetClass="entr" presetSubtype="4" fill="hold" nodeType="withEffect">
                                  <p:stCondLst>
                                    <p:cond delay="0"/>
                                  </p:stCondLst>
                                  <p:childTnLst>
                                    <p:set>
                                      <p:cBhvr>
                                        <p:cTn id="121" dur="1" fill="hold">
                                          <p:stCondLst>
                                            <p:cond delay="0"/>
                                          </p:stCondLst>
                                        </p:cTn>
                                        <p:tgtEl>
                                          <p:spTgt spid="10">
                                            <p:txEl>
                                              <p:pRg st="0" end="0"/>
                                            </p:txEl>
                                          </p:spTgt>
                                        </p:tgtEl>
                                        <p:attrNameLst>
                                          <p:attrName>style.visibility</p:attrName>
                                        </p:attrNameLst>
                                      </p:cBhvr>
                                      <p:to>
                                        <p:strVal val="visible"/>
                                      </p:to>
                                    </p:set>
                                    <p:animEffect transition="in" filter="wipe(down)">
                                      <p:cBhvr>
                                        <p:cTn id="122" dur="500"/>
                                        <p:tgtEl>
                                          <p:spTgt spid="10">
                                            <p:txEl>
                                              <p:pRg st="0" end="0"/>
                                            </p:txEl>
                                          </p:spTgt>
                                        </p:tgtEl>
                                      </p:cBhvr>
                                    </p:animEffect>
                                  </p:childTnLst>
                                </p:cTn>
                              </p:par>
                              <p:par>
                                <p:cTn id="123" presetID="22" presetClass="entr" presetSubtype="4" fill="hold" nodeType="withEffect">
                                  <p:stCondLst>
                                    <p:cond delay="0"/>
                                  </p:stCondLst>
                                  <p:childTnLst>
                                    <p:set>
                                      <p:cBhvr>
                                        <p:cTn id="124" dur="1" fill="hold">
                                          <p:stCondLst>
                                            <p:cond delay="0"/>
                                          </p:stCondLst>
                                        </p:cTn>
                                        <p:tgtEl>
                                          <p:spTgt spid="11">
                                            <p:txEl>
                                              <p:pRg st="0" end="0"/>
                                            </p:txEl>
                                          </p:spTgt>
                                        </p:tgtEl>
                                        <p:attrNameLst>
                                          <p:attrName>style.visibility</p:attrName>
                                        </p:attrNameLst>
                                      </p:cBhvr>
                                      <p:to>
                                        <p:strVal val="visible"/>
                                      </p:to>
                                    </p:set>
                                    <p:animEffect transition="in" filter="wipe(down)">
                                      <p:cBhvr>
                                        <p:cTn id="12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6" fill="hold" display="0">
                  <p:stCondLst>
                    <p:cond delay="indefinite"/>
                  </p:stCondLst>
                  <p:endCondLst>
                    <p:cond evt="onStopAudio" delay="0">
                      <p:tgtEl>
                        <p:sldTgt/>
                      </p:tgtEl>
                    </p:cond>
                  </p:endCondLst>
                </p:cTn>
                <p:tgtEl>
                  <p:spTgt spid="5"/>
                </p:tgtEl>
              </p:cMediaNode>
            </p:audio>
          </p:childTnLst>
        </p:cTn>
      </p:par>
    </p:tnLst>
    <p:bldLst>
      <p:bldP spid="4" grpId="0" animBg="1"/>
      <p:bldP spid="31" grpId="0"/>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4"/>
          <p:cNvSpPr txBox="1">
            <a:spLocks noChangeArrowheads="1"/>
          </p:cNvSpPr>
          <p:nvPr/>
        </p:nvSpPr>
        <p:spPr bwMode="auto">
          <a:xfrm>
            <a:off x="0" y="517225"/>
            <a:ext cx="12191999" cy="600164"/>
          </a:xfrm>
          <a:prstGeom prst="rect">
            <a:avLst/>
          </a:prstGeom>
          <a:solidFill>
            <a:srgbClr val="000066"/>
          </a:solidFill>
          <a:ln w="9525">
            <a:solidFill>
              <a:schemeClr val="bg1"/>
            </a:solidFill>
            <a:miter lim="800000"/>
            <a:headEnd/>
            <a:tailEnd/>
          </a:ln>
        </p:spPr>
        <p:txBody>
          <a:bodyPr wrap="square">
            <a:spAutoFit/>
          </a:bodyPr>
          <a:lstStyle>
            <a:lvl1pPr>
              <a:defRPr sz="2500" b="1">
                <a:solidFill>
                  <a:srgbClr val="990033"/>
                </a:solidFill>
                <a:latin typeface="VNI-Times" pitchFamily="2" charset="0"/>
              </a:defRPr>
            </a:lvl1pPr>
            <a:lvl2pPr marL="742950" indent="-285750">
              <a:defRPr sz="2500" b="1">
                <a:solidFill>
                  <a:srgbClr val="990033"/>
                </a:solidFill>
                <a:latin typeface="VNI-Times" pitchFamily="2" charset="0"/>
              </a:defRPr>
            </a:lvl2pPr>
            <a:lvl3pPr marL="1143000" indent="-228600">
              <a:defRPr sz="2500" b="1">
                <a:solidFill>
                  <a:srgbClr val="990033"/>
                </a:solidFill>
                <a:latin typeface="VNI-Times" pitchFamily="2" charset="0"/>
              </a:defRPr>
            </a:lvl3pPr>
            <a:lvl4pPr marL="1600200" indent="-228600">
              <a:defRPr sz="2500" b="1">
                <a:solidFill>
                  <a:srgbClr val="990033"/>
                </a:solidFill>
                <a:latin typeface="VNI-Times" pitchFamily="2" charset="0"/>
              </a:defRPr>
            </a:lvl4pPr>
            <a:lvl5pPr marL="2057400" indent="-228600">
              <a:defRPr sz="2500" b="1">
                <a:solidFill>
                  <a:srgbClr val="990033"/>
                </a:solidFill>
                <a:latin typeface="VNI-Times" pitchFamily="2" charset="0"/>
              </a:defRPr>
            </a:lvl5pPr>
            <a:lvl6pPr marL="2514600" indent="-228600" algn="ctr" eaLnBrk="0" fontAlgn="base" hangingPunct="0">
              <a:spcBef>
                <a:spcPct val="0"/>
              </a:spcBef>
              <a:spcAft>
                <a:spcPct val="0"/>
              </a:spcAft>
              <a:defRPr sz="2500" b="1">
                <a:solidFill>
                  <a:srgbClr val="990033"/>
                </a:solidFill>
                <a:latin typeface="VNI-Times" pitchFamily="2" charset="0"/>
              </a:defRPr>
            </a:lvl6pPr>
            <a:lvl7pPr marL="2971800" indent="-228600" algn="ctr" eaLnBrk="0" fontAlgn="base" hangingPunct="0">
              <a:spcBef>
                <a:spcPct val="0"/>
              </a:spcBef>
              <a:spcAft>
                <a:spcPct val="0"/>
              </a:spcAft>
              <a:defRPr sz="2500" b="1">
                <a:solidFill>
                  <a:srgbClr val="990033"/>
                </a:solidFill>
                <a:latin typeface="VNI-Times" pitchFamily="2" charset="0"/>
              </a:defRPr>
            </a:lvl7pPr>
            <a:lvl8pPr marL="3429000" indent="-228600" algn="ctr" eaLnBrk="0" fontAlgn="base" hangingPunct="0">
              <a:spcBef>
                <a:spcPct val="0"/>
              </a:spcBef>
              <a:spcAft>
                <a:spcPct val="0"/>
              </a:spcAft>
              <a:defRPr sz="2500" b="1">
                <a:solidFill>
                  <a:srgbClr val="990033"/>
                </a:solidFill>
                <a:latin typeface="VNI-Times" pitchFamily="2" charset="0"/>
              </a:defRPr>
            </a:lvl8pPr>
            <a:lvl9pPr marL="3886200" indent="-228600" algn="ctr" eaLnBrk="0" fontAlgn="base" hangingPunct="0">
              <a:spcBef>
                <a:spcPct val="0"/>
              </a:spcBef>
              <a:spcAft>
                <a:spcPct val="0"/>
              </a:spcAft>
              <a:defRPr sz="2500" b="1">
                <a:solidFill>
                  <a:srgbClr val="990033"/>
                </a:solidFill>
                <a:latin typeface="VNI-Times" pitchFamily="2" charset="0"/>
              </a:defRPr>
            </a:lvl9pPr>
          </a:lstStyle>
          <a:p>
            <a:pPr algn="l">
              <a:spcBef>
                <a:spcPct val="50000"/>
              </a:spcBef>
            </a:pPr>
            <a:r>
              <a:rPr lang="en-US" sz="3300" dirty="0" smtClean="0">
                <a:solidFill>
                  <a:srgbClr val="FF0000"/>
                </a:solidFill>
                <a:latin typeface="Times New Roman" panose="02020603050405020304" pitchFamily="18" charset="0"/>
                <a:cs typeface="Times New Roman" panose="02020603050405020304" pitchFamily="18" charset="0"/>
              </a:rPr>
              <a:t>   </a:t>
            </a:r>
            <a:r>
              <a:rPr lang="en-US" sz="3300" dirty="0" smtClean="0">
                <a:solidFill>
                  <a:schemeClr val="bg1"/>
                </a:solidFill>
                <a:latin typeface="Times New Roman" panose="02020603050405020304" pitchFamily="18" charset="0"/>
                <a:cs typeface="Times New Roman" panose="02020603050405020304" pitchFamily="18" charset="0"/>
              </a:rPr>
              <a:t>2. </a:t>
            </a:r>
            <a:r>
              <a:rPr lang="en-US" sz="3300" dirty="0" err="1" smtClean="0">
                <a:solidFill>
                  <a:schemeClr val="bg1"/>
                </a:solidFill>
                <a:latin typeface="Times New Roman" panose="02020603050405020304" pitchFamily="18" charset="0"/>
                <a:cs typeface="Times New Roman" panose="02020603050405020304" pitchFamily="18" charset="0"/>
              </a:rPr>
              <a:t>Những</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đề</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nghị</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canh</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tân</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đất</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nước</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của</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Nguyễn</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Trường</a:t>
            </a:r>
            <a:r>
              <a:rPr lang="en-US" sz="3300" dirty="0" smtClean="0">
                <a:solidFill>
                  <a:schemeClr val="bg1"/>
                </a:solidFill>
                <a:latin typeface="Times New Roman" panose="02020603050405020304" pitchFamily="18" charset="0"/>
                <a:cs typeface="Times New Roman" panose="02020603050405020304" pitchFamily="18" charset="0"/>
              </a:rPr>
              <a:t> </a:t>
            </a:r>
            <a:r>
              <a:rPr lang="en-US" sz="3300" dirty="0" err="1" smtClean="0">
                <a:solidFill>
                  <a:schemeClr val="bg1"/>
                </a:solidFill>
                <a:latin typeface="Times New Roman" panose="02020603050405020304" pitchFamily="18" charset="0"/>
                <a:cs typeface="Times New Roman" panose="02020603050405020304" pitchFamily="18" charset="0"/>
              </a:rPr>
              <a:t>Tộ</a:t>
            </a:r>
            <a:endParaRPr lang="en-US" sz="3300" dirty="0">
              <a:solidFill>
                <a:schemeClr val="bg1"/>
              </a:solidFill>
              <a:latin typeface="Times New Roman" panose="02020603050405020304" pitchFamily="18" charset="0"/>
              <a:cs typeface="Times New Roman" panose="02020603050405020304" pitchFamily="18" charset="0"/>
            </a:endParaRPr>
          </a:p>
        </p:txBody>
      </p:sp>
      <p:sp>
        <p:nvSpPr>
          <p:cNvPr id="25" name="Rectangle 15"/>
          <p:cNvSpPr>
            <a:spLocks noChangeArrowheads="1"/>
          </p:cNvSpPr>
          <p:nvPr/>
        </p:nvSpPr>
        <p:spPr bwMode="auto">
          <a:xfrm>
            <a:off x="741363" y="324907"/>
            <a:ext cx="23115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3" y="1117389"/>
            <a:ext cx="6082509" cy="5094447"/>
          </a:xfrm>
          <a:prstGeom prst="rect">
            <a:avLst/>
          </a:prstGeom>
        </p:spPr>
      </p:pic>
      <p:sp>
        <p:nvSpPr>
          <p:cNvPr id="2" name="TextBox 1"/>
          <p:cNvSpPr txBox="1"/>
          <p:nvPr/>
        </p:nvSpPr>
        <p:spPr>
          <a:xfrm>
            <a:off x="2518669" y="6211836"/>
            <a:ext cx="3598103" cy="523220"/>
          </a:xfrm>
          <a:prstGeom prst="rect">
            <a:avLst/>
          </a:prstGeom>
          <a:noFill/>
        </p:spPr>
        <p:txBody>
          <a:bodyPr wrap="square" rtlCol="0">
            <a:spAutoFit/>
          </a:bodyPr>
          <a:lstStyle/>
          <a:p>
            <a:r>
              <a:rPr lang="en-US" sz="2800" dirty="0" err="1" smtClean="0">
                <a:solidFill>
                  <a:srgbClr val="000066"/>
                </a:solidFill>
                <a:latin typeface="Times New Roman" panose="02020603050405020304" pitchFamily="18" charset="0"/>
                <a:cs typeface="Times New Roman" panose="02020603050405020304" pitchFamily="18" charset="0"/>
              </a:rPr>
              <a:t>Nguyễn</a:t>
            </a:r>
            <a:r>
              <a:rPr lang="en-US" sz="2800" dirty="0" smtClean="0">
                <a:solidFill>
                  <a:srgbClr val="000066"/>
                </a:solidFill>
                <a:latin typeface="Times New Roman" panose="02020603050405020304" pitchFamily="18" charset="0"/>
                <a:cs typeface="Times New Roman" panose="02020603050405020304" pitchFamily="18" charset="0"/>
              </a:rPr>
              <a:t> </a:t>
            </a:r>
            <a:r>
              <a:rPr lang="en-US" sz="2800" dirty="0" err="1" smtClean="0">
                <a:solidFill>
                  <a:srgbClr val="000066"/>
                </a:solidFill>
                <a:latin typeface="Times New Roman" panose="02020603050405020304" pitchFamily="18" charset="0"/>
                <a:cs typeface="Times New Roman" panose="02020603050405020304" pitchFamily="18" charset="0"/>
              </a:rPr>
              <a:t>Trường</a:t>
            </a:r>
            <a:r>
              <a:rPr lang="en-US" sz="2800" dirty="0" smtClean="0">
                <a:solidFill>
                  <a:srgbClr val="000066"/>
                </a:solidFill>
                <a:latin typeface="Times New Roman" panose="02020603050405020304" pitchFamily="18" charset="0"/>
                <a:cs typeface="Times New Roman" panose="02020603050405020304" pitchFamily="18" charset="0"/>
              </a:rPr>
              <a:t> </a:t>
            </a:r>
            <a:r>
              <a:rPr lang="en-US" sz="2800" dirty="0" err="1" smtClean="0">
                <a:solidFill>
                  <a:srgbClr val="000066"/>
                </a:solidFill>
                <a:latin typeface="Times New Roman" panose="02020603050405020304" pitchFamily="18" charset="0"/>
                <a:cs typeface="Times New Roman" panose="02020603050405020304" pitchFamily="18" charset="0"/>
              </a:rPr>
              <a:t>Tộ</a:t>
            </a:r>
            <a:endParaRPr lang="vi-VN" sz="2800" dirty="0">
              <a:solidFill>
                <a:srgbClr val="000066"/>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035" y="1175544"/>
            <a:ext cx="6040964" cy="49781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3406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6063" y="294640"/>
            <a:ext cx="11123428" cy="3323987"/>
          </a:xfrm>
          <a:prstGeom prst="rect">
            <a:avLst/>
          </a:prstGeom>
          <a:ln>
            <a:solidFill>
              <a:srgbClr val="000066"/>
            </a:solidFill>
          </a:ln>
        </p:spPr>
        <p:txBody>
          <a:bodyPr wrap="square">
            <a:spAutoFit/>
          </a:bodyPr>
          <a:lstStyle/>
          <a:p>
            <a:pPr>
              <a:spcAft>
                <a:spcPts val="0"/>
              </a:spcAft>
            </a:pPr>
            <a:r>
              <a:rPr lang="en-US" sz="3500" b="1" dirty="0" smtClean="0">
                <a:effectLst/>
                <a:latin typeface="Times New Roman" panose="02020603050405020304" pitchFamily="18" charset="0"/>
                <a:ea typeface="Times New Roman" panose="02020603050405020304" pitchFamily="18" charset="0"/>
              </a:rPr>
              <a:t>         </a:t>
            </a:r>
            <a:r>
              <a:rPr lang="vi-VN" sz="3500" b="1" dirty="0" smtClean="0">
                <a:solidFill>
                  <a:srgbClr val="FF0000"/>
                </a:solidFill>
                <a:effectLst/>
                <a:latin typeface="Times New Roman" panose="02020603050405020304" pitchFamily="18" charset="0"/>
                <a:ea typeface="Times New Roman" panose="02020603050405020304" pitchFamily="18" charset="0"/>
              </a:rPr>
              <a:t>1</a:t>
            </a:r>
            <a:r>
              <a:rPr lang="en-US" sz="3500" b="1" dirty="0" smtClean="0">
                <a:solidFill>
                  <a:srgbClr val="FF0000"/>
                </a:solidFill>
                <a:effectLst/>
                <a:latin typeface="Times New Roman" panose="02020603050405020304" pitchFamily="18" charset="0"/>
                <a:ea typeface="Times New Roman" panose="02020603050405020304" pitchFamily="18" charset="0"/>
              </a:rPr>
              <a:t>.</a:t>
            </a:r>
            <a:r>
              <a:rPr lang="vi-VN" sz="3500" b="1" dirty="0" smtClean="0">
                <a:solidFill>
                  <a:srgbClr val="FF0000"/>
                </a:solidFill>
                <a:effectLst/>
                <a:latin typeface="Times New Roman" panose="02020603050405020304" pitchFamily="18" charset="0"/>
                <a:ea typeface="Times New Roman" panose="02020603050405020304" pitchFamily="18" charset="0"/>
              </a:rPr>
              <a:t> </a:t>
            </a:r>
            <a:r>
              <a:rPr lang="en-US" sz="3500" b="1" dirty="0" err="1" smtClean="0">
                <a:latin typeface="Times New Roman" panose="02020603050405020304" pitchFamily="18" charset="0"/>
                <a:ea typeface="Times New Roman" panose="02020603050405020304" pitchFamily="18" charset="0"/>
              </a:rPr>
              <a:t>Em</a:t>
            </a:r>
            <a:r>
              <a:rPr lang="en-US" sz="3500" b="1" dirty="0" smtClean="0">
                <a:latin typeface="Times New Roman" panose="02020603050405020304" pitchFamily="18" charset="0"/>
                <a:ea typeface="Times New Roman" panose="02020603050405020304" pitchFamily="18" charset="0"/>
              </a:rPr>
              <a:t> </a:t>
            </a:r>
            <a:r>
              <a:rPr lang="en-US" sz="3500" b="1" dirty="0" err="1" smtClean="0">
                <a:latin typeface="Times New Roman" panose="02020603050405020304" pitchFamily="18" charset="0"/>
                <a:ea typeface="Times New Roman" panose="02020603050405020304" pitchFamily="18" charset="0"/>
              </a:rPr>
              <a:t>hãy</a:t>
            </a:r>
            <a:r>
              <a:rPr lang="en-US" sz="3500" b="1" dirty="0" smtClean="0">
                <a:latin typeface="Times New Roman" panose="02020603050405020304" pitchFamily="18" charset="0"/>
                <a:ea typeface="Times New Roman" panose="02020603050405020304" pitchFamily="18" charset="0"/>
              </a:rPr>
              <a:t> </a:t>
            </a:r>
            <a:r>
              <a:rPr lang="en-US" sz="3500" b="1" dirty="0" err="1" smtClean="0">
                <a:latin typeface="Times New Roman" panose="02020603050405020304" pitchFamily="18" charset="0"/>
                <a:ea typeface="Times New Roman" panose="02020603050405020304" pitchFamily="18" charset="0"/>
              </a:rPr>
              <a:t>nêu</a:t>
            </a:r>
            <a:r>
              <a:rPr lang="en-US" sz="3500" b="1" dirty="0" smtClean="0">
                <a:latin typeface="Times New Roman" panose="02020603050405020304" pitchFamily="18" charset="0"/>
                <a:ea typeface="Times New Roman" panose="02020603050405020304" pitchFamily="18" charset="0"/>
              </a:rPr>
              <a:t> </a:t>
            </a:r>
            <a:r>
              <a:rPr lang="en-US" sz="3500" b="1" dirty="0" err="1" smtClean="0">
                <a:latin typeface="Times New Roman" panose="02020603050405020304" pitchFamily="18" charset="0"/>
                <a:ea typeface="Times New Roman" panose="02020603050405020304" pitchFamily="18" charset="0"/>
              </a:rPr>
              <a:t>những</a:t>
            </a:r>
            <a:r>
              <a:rPr lang="vi-VN" sz="3500" b="1" dirty="0" smtClean="0">
                <a:latin typeface="Times New Roman" panose="02020603050405020304" pitchFamily="18" charset="0"/>
                <a:ea typeface="Times New Roman" panose="02020603050405020304" pitchFamily="18" charset="0"/>
              </a:rPr>
              <a:t> </a:t>
            </a:r>
            <a:r>
              <a:rPr lang="vi-VN" sz="3500" b="1" dirty="0">
                <a:latin typeface="Times New Roman" panose="02020603050405020304" pitchFamily="18" charset="0"/>
                <a:ea typeface="Times New Roman" panose="02020603050405020304" pitchFamily="18" charset="0"/>
              </a:rPr>
              <a:t>đề nghị chủ yếu để </a:t>
            </a:r>
            <a:r>
              <a:rPr lang="vi-VN" sz="3500" b="1" dirty="0">
                <a:solidFill>
                  <a:srgbClr val="FF0000"/>
                </a:solidFill>
                <a:latin typeface="Times New Roman" panose="02020603050405020304" pitchFamily="18" charset="0"/>
                <a:ea typeface="Times New Roman" panose="02020603050405020304" pitchFamily="18" charset="0"/>
              </a:rPr>
              <a:t>canh tân </a:t>
            </a:r>
            <a:r>
              <a:rPr lang="vi-VN" sz="3500" b="1" dirty="0">
                <a:latin typeface="Times New Roman" panose="02020603050405020304" pitchFamily="18" charset="0"/>
                <a:ea typeface="Times New Roman" panose="02020603050405020304" pitchFamily="18" charset="0"/>
              </a:rPr>
              <a:t>đất nước của Nguyễn Trường </a:t>
            </a:r>
            <a:r>
              <a:rPr lang="vi-VN" sz="3500" b="1" dirty="0" smtClean="0">
                <a:latin typeface="Times New Roman" panose="02020603050405020304" pitchFamily="18" charset="0"/>
                <a:ea typeface="Times New Roman" panose="02020603050405020304" pitchFamily="18" charset="0"/>
              </a:rPr>
              <a:t>Tộ</a:t>
            </a:r>
            <a:r>
              <a:rPr lang="en-US" sz="3500" b="1" dirty="0" smtClean="0">
                <a:latin typeface="Times New Roman" panose="02020603050405020304" pitchFamily="18" charset="0"/>
                <a:ea typeface="Times New Roman" panose="02020603050405020304" pitchFamily="18" charset="0"/>
              </a:rPr>
              <a:t>.</a:t>
            </a:r>
          </a:p>
          <a:p>
            <a:pPr>
              <a:spcAft>
                <a:spcPts val="0"/>
              </a:spcAft>
            </a:pPr>
            <a:endParaRPr lang="en-US" sz="3500" b="1" dirty="0">
              <a:latin typeface="Times New Roman" panose="02020603050405020304" pitchFamily="18" charset="0"/>
              <a:ea typeface="Times New Roman" panose="02020603050405020304" pitchFamily="18" charset="0"/>
            </a:endParaRPr>
          </a:p>
          <a:p>
            <a:pPr>
              <a:spcAft>
                <a:spcPts val="0"/>
              </a:spcAft>
            </a:pPr>
            <a:endParaRPr lang="en-US" sz="3500" b="1" dirty="0" smtClean="0">
              <a:latin typeface="Times New Roman" panose="02020603050405020304" pitchFamily="18" charset="0"/>
              <a:ea typeface="Times New Roman" panose="02020603050405020304" pitchFamily="18" charset="0"/>
            </a:endParaRPr>
          </a:p>
          <a:p>
            <a:pPr>
              <a:spcAft>
                <a:spcPts val="0"/>
              </a:spcAft>
            </a:pPr>
            <a:endParaRPr lang="en-US" sz="3500" b="1" dirty="0">
              <a:latin typeface="Times New Roman" panose="02020603050405020304" pitchFamily="18" charset="0"/>
              <a:ea typeface="Times New Roman" panose="02020603050405020304" pitchFamily="18" charset="0"/>
            </a:endParaRPr>
          </a:p>
          <a:p>
            <a:pPr>
              <a:spcAft>
                <a:spcPts val="0"/>
              </a:spcAft>
            </a:pPr>
            <a:endParaRPr lang="vi-VN" sz="3500" b="1" dirty="0" smtClean="0">
              <a:latin typeface="Times New Roman" panose="02020603050405020304" pitchFamily="18" charset="0"/>
              <a:ea typeface="Times New Roman" panose="02020603050405020304" pitchFamily="18" charset="0"/>
            </a:endParaRPr>
          </a:p>
        </p:txBody>
      </p:sp>
      <p:sp>
        <p:nvSpPr>
          <p:cNvPr id="5" name="Rectangle 4"/>
          <p:cNvSpPr/>
          <p:nvPr/>
        </p:nvSpPr>
        <p:spPr>
          <a:xfrm>
            <a:off x="974234" y="1460965"/>
            <a:ext cx="9971457" cy="2246769"/>
          </a:xfrm>
          <a:prstGeom prst="rect">
            <a:avLst/>
          </a:prstGeom>
        </p:spPr>
        <p:txBody>
          <a:bodyPr wrap="square">
            <a:spAutoFit/>
          </a:bodyPr>
          <a:lstStyle/>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panose="02020603050405020304" pitchFamily="18" charset="0"/>
              </a:rPr>
              <a:t>+ Kinh tế: </a:t>
            </a:r>
            <a:r>
              <a:rPr lang="vi-VN" sz="2800" dirty="0" smtClean="0">
                <a:solidFill>
                  <a:srgbClr val="0000FF"/>
                </a:solidFill>
                <a:latin typeface="Times New Roman" panose="02020603050405020304" pitchFamily="18" charset="0"/>
                <a:ea typeface="Times New Roman" panose="02020603050405020304" pitchFamily="18" charset="0"/>
              </a:rPr>
              <a:t>Thuê chuyên gia nước ngoài đến giúp nhân dân ta khai thác các nguồn tài nguyên về biển, rừng, đất đai, khoáng sản</a:t>
            </a:r>
          </a:p>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panose="02020603050405020304" pitchFamily="18" charset="0"/>
              </a:rPr>
              <a:t>+ Ngoại giao: </a:t>
            </a:r>
            <a:r>
              <a:rPr lang="vi-VN" sz="2800" dirty="0" smtClean="0">
                <a:solidFill>
                  <a:srgbClr val="0000FF"/>
                </a:solidFill>
                <a:latin typeface="Times New Roman" panose="02020603050405020304" pitchFamily="18" charset="0"/>
                <a:ea typeface="Times New Roman" panose="02020603050405020304" pitchFamily="18" charset="0"/>
              </a:rPr>
              <a:t>Mở rộng quan hệ ngoại giao với nhiều nước.</a:t>
            </a:r>
          </a:p>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panose="02020603050405020304" pitchFamily="18" charset="0"/>
              </a:rPr>
              <a:t>+ Văn hóa, quân sự: </a:t>
            </a:r>
            <a:r>
              <a:rPr lang="vi-VN" sz="2800" dirty="0" smtClean="0">
                <a:solidFill>
                  <a:srgbClr val="0000FF"/>
                </a:solidFill>
                <a:latin typeface="Times New Roman" panose="02020603050405020304" pitchFamily="18" charset="0"/>
                <a:ea typeface="Times New Roman" panose="02020603050405020304" pitchFamily="18" charset="0"/>
              </a:rPr>
              <a:t>Mở các trường dạy đóng tàu, đúc súng, sử dụng máy móc......</a:t>
            </a:r>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8" name="Rectangle 7"/>
          <p:cNvSpPr/>
          <p:nvPr/>
        </p:nvSpPr>
        <p:spPr>
          <a:xfrm>
            <a:off x="736063" y="3730936"/>
            <a:ext cx="11123428" cy="2062103"/>
          </a:xfrm>
          <a:prstGeom prst="rect">
            <a:avLst/>
          </a:prstGeom>
          <a:ln>
            <a:solidFill>
              <a:srgbClr val="0000FF"/>
            </a:solidFill>
          </a:ln>
        </p:spPr>
        <p:txBody>
          <a:bodyPr wrap="square">
            <a:spAutoFit/>
          </a:bodyPr>
          <a:lstStyle/>
          <a:p>
            <a:pPr algn="ct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  </a:t>
            </a:r>
            <a:r>
              <a:rPr lang="en-US" sz="3200" b="1" dirty="0" smtClean="0">
                <a:latin typeface="Times New Roman" panose="02020603050405020304" pitchFamily="18" charset="0"/>
                <a:cs typeface="Times New Roman" panose="02020603050405020304" pitchFamily="18" charset="0"/>
              </a:rPr>
              <a:t>Theo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a:t>
            </a:r>
            <a:r>
              <a:rPr lang="en-US" sz="3200" b="1" dirty="0" smtClean="0">
                <a:latin typeface="Times New Roman" panose="02020603050405020304" pitchFamily="18" charset="0"/>
                <a:cs typeface="Times New Roman" panose="02020603050405020304" pitchFamily="18" charset="0"/>
              </a:rPr>
              <a:t> ?</a:t>
            </a:r>
          </a:p>
          <a:p>
            <a:pPr algn="ct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160106" y="4874059"/>
            <a:ext cx="9699385" cy="954107"/>
          </a:xfrm>
          <a:prstGeom prst="rect">
            <a:avLst/>
          </a:prstGeom>
        </p:spPr>
        <p:txBody>
          <a:bodyPr wrap="square">
            <a:spAutoFit/>
          </a:bodyPr>
          <a:lstStyle/>
          <a:p>
            <a:r>
              <a:rPr lang="vi-VN" sz="2800" dirty="0">
                <a:solidFill>
                  <a:srgbClr val="0000FF"/>
                </a:solidFill>
                <a:latin typeface="Times New Roman" panose="02020603050405020304" pitchFamily="18" charset="0"/>
                <a:ea typeface="Times New Roman" panose="02020603050405020304" pitchFamily="18" charset="0"/>
              </a:rPr>
              <a:t>Nguyễn Trường Tộ</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mong muốn </a:t>
            </a:r>
            <a:r>
              <a:rPr lang="en-US" sz="2800" dirty="0" err="1">
                <a:solidFill>
                  <a:srgbClr val="0000FF"/>
                </a:solidFill>
                <a:latin typeface="Times New Roman" panose="02020603050405020304" pitchFamily="18" charset="0"/>
                <a:ea typeface="Times New Roman" panose="02020603050405020304" pitchFamily="18" charset="0"/>
              </a:rPr>
              <a:t>c</a:t>
            </a:r>
            <a:r>
              <a:rPr lang="en-US" sz="2800" dirty="0" err="1" smtClean="0">
                <a:solidFill>
                  <a:srgbClr val="0000FF"/>
                </a:solidFill>
                <a:latin typeface="Times New Roman" panose="02020603050405020304" pitchFamily="18" charset="0"/>
                <a:cs typeface="Times New Roman" panose="02020603050405020304" pitchFamily="18" charset="0"/>
              </a:rPr>
              <a:t>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giàu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nghèo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hậu</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48413" y="317842"/>
            <a:ext cx="2614818" cy="830997"/>
          </a:xfrm>
          <a:prstGeom prst="rect">
            <a:avLst/>
          </a:prstGeom>
        </p:spPr>
        <p:txBody>
          <a:bodyPr wrap="none">
            <a:spAutoFit/>
          </a:bodyPr>
          <a:lstStyle/>
          <a:p>
            <a:r>
              <a:rPr lang="vi-VN" sz="4800" b="1" dirty="0">
                <a:solidFill>
                  <a:srgbClr val="FF0000"/>
                </a:solidFill>
                <a:latin typeface="Times New Roman" panose="02020603050405020304" pitchFamily="18" charset="0"/>
                <a:ea typeface="Times New Roman" panose="02020603050405020304" pitchFamily="18" charset="0"/>
              </a:rPr>
              <a:t>canh tân </a:t>
            </a:r>
            <a:endParaRPr lang="en-US" sz="4800" dirty="0">
              <a:solidFill>
                <a:srgbClr val="FF0000"/>
              </a:solidFill>
            </a:endParaRPr>
          </a:p>
        </p:txBody>
      </p:sp>
      <p:sp>
        <p:nvSpPr>
          <p:cNvPr id="3" name="TextBox 2"/>
          <p:cNvSpPr txBox="1"/>
          <p:nvPr/>
        </p:nvSpPr>
        <p:spPr>
          <a:xfrm>
            <a:off x="7559228" y="5493961"/>
            <a:ext cx="1319349" cy="1477328"/>
          </a:xfrm>
          <a:prstGeom prst="rect">
            <a:avLst/>
          </a:prstGeom>
          <a:noFill/>
        </p:spPr>
        <p:txBody>
          <a:bodyPr wrap="square" rtlCol="0">
            <a:spAutoFit/>
          </a:bodyPr>
          <a:lstStyle/>
          <a:p>
            <a:r>
              <a:rPr lang="en-US" sz="9000" b="1" dirty="0" smtClean="0">
                <a:solidFill>
                  <a:srgbClr val="FF0000"/>
                </a:solidFill>
              </a:rPr>
              <a:t>?</a:t>
            </a:r>
            <a:endParaRPr lang="en-US" sz="9000" b="1" dirty="0">
              <a:solidFill>
                <a:srgbClr val="FF0000"/>
              </a:solidFill>
            </a:endParaRPr>
          </a:p>
        </p:txBody>
      </p:sp>
    </p:spTree>
    <p:extLst>
      <p:ext uri="{BB962C8B-B14F-4D97-AF65-F5344CB8AC3E}">
        <p14:creationId xmlns:p14="http://schemas.microsoft.com/office/powerpoint/2010/main" val="2643349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58333E-6 -4.44444E-6 L -0.37109 0.80625 " pathEditMode="relative" rAng="0" ptsTypes="AA">
                                      <p:cBhvr>
                                        <p:cTn id="32" dur="2000" fill="hold"/>
                                        <p:tgtEl>
                                          <p:spTgt spid="11"/>
                                        </p:tgtEl>
                                        <p:attrNameLst>
                                          <p:attrName>ppt_x</p:attrName>
                                          <p:attrName>ppt_y</p:attrName>
                                        </p:attrNameLst>
                                      </p:cBhvr>
                                      <p:rCtr x="-18555" y="4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1" grpId="0"/>
      <p:bldP spid="11" grpId="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490" y="362667"/>
            <a:ext cx="5422415" cy="630942"/>
          </a:xfrm>
          <a:prstGeom prst="rect">
            <a:avLst/>
          </a:prstGeom>
        </p:spPr>
        <p:txBody>
          <a:bodyPr wrap="square">
            <a:spAutoFit/>
          </a:bodyPr>
          <a:lstStyle/>
          <a:p>
            <a:pPr>
              <a:spcAft>
                <a:spcPts val="600"/>
              </a:spcAft>
            </a:pPr>
            <a:r>
              <a:rPr lang="en-US" sz="3500" b="1" dirty="0" smtClean="0">
                <a:solidFill>
                  <a:srgbClr val="008000"/>
                </a:solidFill>
                <a:effectLst/>
                <a:latin typeface="Times New Roman" panose="02020603050405020304" pitchFamily="18" charset="0"/>
                <a:ea typeface="Times New Roman" panose="02020603050405020304" pitchFamily="18" charset="0"/>
              </a:rPr>
              <a:t> </a:t>
            </a:r>
            <a:r>
              <a:rPr lang="en-US" sz="3500" b="1" dirty="0" smtClean="0">
                <a:effectLst/>
                <a:latin typeface="Times New Roman" panose="02020603050405020304" pitchFamily="18" charset="0"/>
                <a:ea typeface="Times New Roman" panose="02020603050405020304" pitchFamily="18" charset="0"/>
              </a:rPr>
              <a:t>3. </a:t>
            </a:r>
            <a:r>
              <a:rPr lang="en-US" sz="3500" b="1" u="sng" dirty="0" err="1" smtClean="0">
                <a:solidFill>
                  <a:srgbClr val="0000FF"/>
                </a:solidFill>
                <a:latin typeface="Times New Roman" panose="02020603050405020304" pitchFamily="18" charset="0"/>
                <a:ea typeface="Times New Roman" panose="02020603050405020304" pitchFamily="18" charset="0"/>
              </a:rPr>
              <a:t>Kết</a:t>
            </a:r>
            <a:r>
              <a:rPr lang="en-US" sz="3500" b="1" u="sng" dirty="0" smtClean="0">
                <a:solidFill>
                  <a:srgbClr val="0000FF"/>
                </a:solidFill>
                <a:latin typeface="Times New Roman" panose="02020603050405020304" pitchFamily="18" charset="0"/>
                <a:ea typeface="Times New Roman" panose="02020603050405020304" pitchFamily="18" charset="0"/>
              </a:rPr>
              <a:t> </a:t>
            </a:r>
            <a:r>
              <a:rPr lang="en-US" sz="3500" b="1" u="sng" dirty="0" err="1" smtClean="0">
                <a:solidFill>
                  <a:srgbClr val="0000FF"/>
                </a:solidFill>
                <a:latin typeface="Times New Roman" panose="02020603050405020304" pitchFamily="18" charset="0"/>
                <a:ea typeface="Times New Roman" panose="02020603050405020304" pitchFamily="18" charset="0"/>
              </a:rPr>
              <a:t>quả</a:t>
            </a:r>
            <a:r>
              <a:rPr lang="en-US" sz="3500" b="1" u="sng" dirty="0" smtClean="0">
                <a:solidFill>
                  <a:srgbClr val="0000FF"/>
                </a:solidFill>
                <a:latin typeface="Times New Roman" panose="02020603050405020304" pitchFamily="18" charset="0"/>
                <a:ea typeface="Times New Roman" panose="02020603050405020304" pitchFamily="18" charset="0"/>
              </a:rPr>
              <a:t>, ý </a:t>
            </a:r>
            <a:r>
              <a:rPr lang="en-US" sz="3500" b="1" u="sng" dirty="0" err="1" smtClean="0">
                <a:solidFill>
                  <a:srgbClr val="0000FF"/>
                </a:solidFill>
                <a:latin typeface="Times New Roman" panose="02020603050405020304" pitchFamily="18" charset="0"/>
                <a:ea typeface="Times New Roman" panose="02020603050405020304" pitchFamily="18" charset="0"/>
              </a:rPr>
              <a:t>nghĩa</a:t>
            </a:r>
            <a:endParaRPr lang="en-US" sz="3500" u="sng" dirty="0">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0" y="1318220"/>
            <a:ext cx="5422415" cy="4172718"/>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6096000" y="1754915"/>
            <a:ext cx="5320817" cy="3477875"/>
          </a:xfrm>
          <a:prstGeom prst="rect">
            <a:avLst/>
          </a:prstGeom>
        </p:spPr>
        <p:txBody>
          <a:bodyPr wrap="square">
            <a:spAutoFit/>
          </a:bodyPr>
          <a:lstStyle/>
          <a:p>
            <a:pPr indent="457200" algn="just">
              <a:spcAft>
                <a:spcPts val="600"/>
              </a:spcAft>
            </a:pPr>
            <a:r>
              <a:rPr lang="vi-VN" sz="3500" dirty="0" smtClean="0">
                <a:latin typeface="Times New Roman" panose="02020603050405020304" pitchFamily="18" charset="0"/>
                <a:ea typeface="Times New Roman" panose="02020603050405020304" pitchFamily="18" charset="0"/>
              </a:rPr>
              <a:t>Những </a:t>
            </a:r>
            <a:r>
              <a:rPr lang="vi-VN" sz="3500" dirty="0">
                <a:latin typeface="Times New Roman" panose="02020603050405020304" pitchFamily="18" charset="0"/>
                <a:ea typeface="Times New Roman" panose="02020603050405020304" pitchFamily="18" charset="0"/>
              </a:rPr>
              <a:t>đề nghị canh tân đất nước của Nguyễn Trường Tộ có được thực hiện hay </a:t>
            </a:r>
            <a:r>
              <a:rPr lang="vi-VN" sz="3500" dirty="0" smtClean="0">
                <a:latin typeface="Times New Roman" panose="02020603050405020304" pitchFamily="18" charset="0"/>
                <a:ea typeface="Times New Roman" panose="02020603050405020304" pitchFamily="18" charset="0"/>
              </a:rPr>
              <a:t>không</a:t>
            </a:r>
            <a:r>
              <a:rPr lang="en-US" sz="3500" dirty="0" smtClean="0">
                <a:latin typeface="Times New Roman" panose="02020603050405020304" pitchFamily="18" charset="0"/>
                <a:ea typeface="Times New Roman" panose="02020603050405020304" pitchFamily="18" charset="0"/>
              </a:rPr>
              <a:t> </a:t>
            </a:r>
            <a:r>
              <a:rPr lang="vi-VN" sz="3500" dirty="0" smtClean="0">
                <a:latin typeface="Times New Roman" panose="02020603050405020304" pitchFamily="18" charset="0"/>
                <a:ea typeface="Times New Roman" panose="02020603050405020304" pitchFamily="18" charset="0"/>
              </a:rPr>
              <a:t>?</a:t>
            </a:r>
            <a:r>
              <a:rPr lang="en-US" sz="3500" dirty="0" smtClean="0">
                <a:latin typeface="Times New Roman" panose="02020603050405020304" pitchFamily="18" charset="0"/>
                <a:ea typeface="Times New Roman" panose="02020603050405020304" pitchFamily="18" charset="0"/>
              </a:rPr>
              <a:t> </a:t>
            </a:r>
          </a:p>
          <a:p>
            <a:pPr marL="971550" indent="-514350" algn="just">
              <a:spcAft>
                <a:spcPts val="600"/>
              </a:spcAft>
              <a:buAutoNum type="alphaLcPeriod"/>
            </a:pPr>
            <a:r>
              <a:rPr lang="vi-VN" sz="3500" dirty="0" smtClean="0">
                <a:latin typeface="Times New Roman" panose="02020603050405020304" pitchFamily="18" charset="0"/>
                <a:ea typeface="Times New Roman" panose="02020603050405020304" pitchFamily="18" charset="0"/>
              </a:rPr>
              <a:t>Có </a:t>
            </a:r>
            <a:endParaRPr lang="en-US" sz="3500" dirty="0" smtClean="0">
              <a:latin typeface="Times New Roman" panose="02020603050405020304" pitchFamily="18" charset="0"/>
              <a:ea typeface="Times New Roman" panose="02020603050405020304" pitchFamily="18" charset="0"/>
            </a:endParaRPr>
          </a:p>
          <a:p>
            <a:pPr marL="457200" algn="just">
              <a:spcAft>
                <a:spcPts val="600"/>
              </a:spcAft>
            </a:pPr>
            <a:r>
              <a:rPr lang="vi-VN" sz="3500" dirty="0" smtClean="0">
                <a:latin typeface="Times New Roman" panose="02020603050405020304" pitchFamily="18" charset="0"/>
                <a:ea typeface="Times New Roman" panose="02020603050405020304" pitchFamily="18" charset="0"/>
              </a:rPr>
              <a:t>b</a:t>
            </a:r>
            <a:r>
              <a:rPr lang="vi-VN" sz="3500" dirty="0">
                <a:latin typeface="Times New Roman" panose="02020603050405020304" pitchFamily="18" charset="0"/>
                <a:ea typeface="Times New Roman" panose="02020603050405020304" pitchFamily="18" charset="0"/>
              </a:rPr>
              <a:t>. Không</a:t>
            </a:r>
            <a:endParaRPr lang="en-US" sz="3500" dirty="0">
              <a:latin typeface="Times New Roman" panose="02020603050405020304" pitchFamily="18" charset="0"/>
              <a:ea typeface="Times New Roman" panose="02020603050405020304" pitchFamily="18" charset="0"/>
            </a:endParaRPr>
          </a:p>
        </p:txBody>
      </p:sp>
      <p:sp>
        <p:nvSpPr>
          <p:cNvPr id="8" name="Rectangle 7"/>
          <p:cNvSpPr/>
          <p:nvPr/>
        </p:nvSpPr>
        <p:spPr>
          <a:xfrm>
            <a:off x="6096000" y="4608994"/>
            <a:ext cx="2341173" cy="630942"/>
          </a:xfrm>
          <a:prstGeom prst="rect">
            <a:avLst/>
          </a:prstGeom>
        </p:spPr>
        <p:txBody>
          <a:bodyPr wrap="square">
            <a:spAutoFit/>
          </a:bodyPr>
          <a:lstStyle/>
          <a:p>
            <a:pPr indent="457200" algn="just">
              <a:spcAft>
                <a:spcPts val="600"/>
              </a:spcAft>
            </a:pPr>
            <a:r>
              <a:rPr lang="vi-VN" sz="3500" dirty="0" smtClean="0">
                <a:solidFill>
                  <a:srgbClr val="FF0000"/>
                </a:solidFill>
                <a:latin typeface="Times New Roman" panose="02020603050405020304" pitchFamily="18" charset="0"/>
                <a:ea typeface="Times New Roman" panose="02020603050405020304" pitchFamily="18" charset="0"/>
              </a:rPr>
              <a:t>b</a:t>
            </a:r>
            <a:r>
              <a:rPr lang="vi-VN" sz="3500" dirty="0">
                <a:solidFill>
                  <a:srgbClr val="FF0000"/>
                </a:solidFill>
                <a:latin typeface="Times New Roman" panose="02020603050405020304" pitchFamily="18" charset="0"/>
                <a:ea typeface="Times New Roman" panose="02020603050405020304" pitchFamily="18" charset="0"/>
              </a:rPr>
              <a:t>. Không</a:t>
            </a:r>
            <a:endParaRPr lang="en-US" sz="35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2363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loud Callout 1"/>
          <p:cNvSpPr/>
          <p:nvPr/>
        </p:nvSpPr>
        <p:spPr>
          <a:xfrm>
            <a:off x="2787732" y="478972"/>
            <a:ext cx="8437417" cy="2438400"/>
          </a:xfrm>
          <a:prstGeom prst="cloudCallout">
            <a:avLst>
              <a:gd name="adj1" fmla="val -3419"/>
              <a:gd name="adj2" fmla="val -82858"/>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spcAft>
                <a:spcPts val="600"/>
              </a:spcAft>
            </a:pPr>
            <a:r>
              <a:rPr lang="vi-VN" sz="2800" b="1" dirty="0">
                <a:solidFill>
                  <a:schemeClr val="tx1"/>
                </a:solidFill>
                <a:latin typeface="Times New Roman" panose="02020603050405020304" pitchFamily="18" charset="0"/>
                <a:ea typeface="Times New Roman" panose="02020603050405020304" pitchFamily="18" charset="0"/>
              </a:rPr>
              <a:t>Em hãy nêu những lí do khiến những cải cách của Nguyễn Trường Tộ </a:t>
            </a:r>
            <a:r>
              <a:rPr lang="vi-VN" sz="2800" b="1" dirty="0">
                <a:solidFill>
                  <a:srgbClr val="FF0000"/>
                </a:solidFill>
                <a:latin typeface="Times New Roman" panose="02020603050405020304" pitchFamily="18" charset="0"/>
                <a:ea typeface="Times New Roman" panose="02020603050405020304" pitchFamily="18" charset="0"/>
              </a:rPr>
              <a:t>không</a:t>
            </a:r>
            <a:r>
              <a:rPr lang="vi-VN" sz="2800" b="1" dirty="0">
                <a:solidFill>
                  <a:schemeClr val="tx1"/>
                </a:solidFill>
                <a:latin typeface="Times New Roman" panose="02020603050405020304" pitchFamily="18" charset="0"/>
                <a:ea typeface="Times New Roman" panose="02020603050405020304" pitchFamily="18" charset="0"/>
              </a:rPr>
              <a:t> được vua quan nhà Nguyễn chấp nhận ?</a:t>
            </a:r>
            <a:endParaRPr lang="en-US" sz="2800" b="1" dirty="0">
              <a:solidFill>
                <a:schemeClr val="tx1"/>
              </a:solidFill>
              <a:latin typeface="Times New Roman" panose="02020603050405020304" pitchFamily="18" charset="0"/>
              <a:ea typeface="Times New Roman" panose="02020603050405020304" pitchFamily="18" charset="0"/>
            </a:endParaRPr>
          </a:p>
        </p:txBody>
      </p:sp>
      <p:sp>
        <p:nvSpPr>
          <p:cNvPr id="3" name="Rectangular Callout 2"/>
          <p:cNvSpPr/>
          <p:nvPr/>
        </p:nvSpPr>
        <p:spPr>
          <a:xfrm>
            <a:off x="1306287" y="3577935"/>
            <a:ext cx="10539350" cy="1506682"/>
          </a:xfrm>
          <a:prstGeom prst="wedgeRectCallout">
            <a:avLst>
              <a:gd name="adj1" fmla="val -5668"/>
              <a:gd name="adj2" fmla="val -108492"/>
            </a:avLst>
          </a:prstGeom>
          <a:solidFill>
            <a:srgbClr val="FFC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spcAft>
                <a:spcPts val="600"/>
              </a:spcAft>
            </a:pP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quan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trong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triều</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nhiều</a:t>
            </a:r>
            <a:r>
              <a:rPr lang="en-US" sz="2800" b="1" dirty="0">
                <a:solidFill>
                  <a:schemeClr val="tx1"/>
                </a:solidFill>
                <a:latin typeface="Times New Roman" panose="02020603050405020304" pitchFamily="18" charset="0"/>
                <a:ea typeface="Times New Roman" panose="02020603050405020304" pitchFamily="18" charset="0"/>
              </a:rPr>
              <a:t> ý </a:t>
            </a:r>
            <a:r>
              <a:rPr lang="en-US" sz="2800" b="1" dirty="0" err="1">
                <a:solidFill>
                  <a:schemeClr val="tx1"/>
                </a:solidFill>
                <a:latin typeface="Times New Roman" panose="02020603050405020304" pitchFamily="18" charset="0"/>
                <a:ea typeface="Times New Roman" panose="02020603050405020304" pitchFamily="18" charset="0"/>
              </a:rPr>
              <a:t>kiến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trái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ngược</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nhau</a:t>
            </a:r>
            <a:r>
              <a:rPr lang="en-US" sz="2800" b="1" dirty="0">
                <a:solidFill>
                  <a:schemeClr val="tx1"/>
                </a:solidFill>
                <a:latin typeface="Times New Roman" panose="02020603050405020304" pitchFamily="18" charset="0"/>
                <a:ea typeface="Times New Roman" panose="02020603050405020304" pitchFamily="18" charset="0"/>
              </a:rPr>
              <a:t>.</a:t>
            </a:r>
          </a:p>
          <a:p>
            <a:pPr indent="457200" algn="just">
              <a:spcAft>
                <a:spcPts val="600"/>
              </a:spcAft>
            </a:pP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Vua</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Tự</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Đức</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cho</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rằng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không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cần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phải</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nghe</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theo</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vì</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những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phương</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pháp</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cũ</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đã</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đủ</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để</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điều</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khiển</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quốc</a:t>
            </a:r>
            <a:r>
              <a:rPr lang="en-US" sz="2800" b="1" dirty="0">
                <a:solidFill>
                  <a:schemeClr val="tx1"/>
                </a:solidFill>
                <a:latin typeface="Times New Roman" panose="02020603050405020304" pitchFamily="18" charset="0"/>
                <a:ea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rPr>
              <a:t>gia</a:t>
            </a:r>
            <a:r>
              <a:rPr lang="en-US" sz="2800" b="1" dirty="0">
                <a:solidFill>
                  <a:schemeClr val="tx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01923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9&quot;/&gt;&lt;/object&gt;&lt;object type=&quot;3&quot; unique_id=&quot;10004&quot;&gt;&lt;property id=&quot;20148&quot; value=&quot;5&quot;/&gt;&lt;property id=&quot;20300&quot; value=&quot;Slide 2&quot;/&gt;&lt;property id=&quot;20307&quot; value=&quot;273&quot;/&gt;&lt;/object&gt;&lt;object type=&quot;3&quot; unique_id=&quot;10005&quot;&gt;&lt;property id=&quot;20148&quot; value=&quot;5&quot;/&gt;&lt;property id=&quot;20300&quot; value=&quot;Slide 3&quot;/&gt;&lt;property id=&quot;20307&quot; value=&quot;291&quot;/&gt;&lt;/object&gt;&lt;object type=&quot;3&quot; unique_id=&quot;10006&quot;&gt;&lt;property id=&quot;20148&quot; value=&quot;5&quot;/&gt;&lt;property id=&quot;20300&quot; value=&quot;Slide 4&quot;/&gt;&lt;property id=&quot;20307&quot; value=&quot;294&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6&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quot;/&gt;&lt;property id=&quot;20307&quot; value=&quot;269&quot;/&gt;&lt;/object&gt;&lt;object type=&quot;3&quot; unique_id=&quot;10011&quot;&gt;&lt;property id=&quot;20148&quot; value=&quot;5&quot;/&gt;&lt;property id=&quot;20300&quot; value=&quot;Slide 9&quot;/&gt;&lt;property id=&quot;20307&quot; value=&quot;258&quot;/&gt;&lt;/object&gt;&lt;object type=&quot;3&quot; unique_id=&quot;10012&quot;&gt;&lt;property id=&quot;20148&quot; value=&quot;5&quot;/&gt;&lt;property id=&quot;20300&quot; value=&quot;Slide 10&quot;/&gt;&lt;property id=&quot;20307&quot; value=&quot;292&quot;/&gt;&lt;/object&gt;&lt;object type=&quot;3&quot; unique_id=&quot;10013&quot;&gt;&lt;property id=&quot;20148&quot; value=&quot;5&quot;/&gt;&lt;property id=&quot;20300&quot; value=&quot;Slide 11&quot;/&gt;&lt;property id=&quot;20307&quot; value=&quot;284&quot;/&gt;&lt;/object&gt;&lt;object type=&quot;3&quot; unique_id=&quot;10014&quot;&gt;&lt;property id=&quot;20148&quot; value=&quot;5&quot;/&gt;&lt;property id=&quot;20300&quot; value=&quot;Slide 12&quot;/&gt;&lt;property id=&quot;20307&quot; value=&quot;280&quot;/&gt;&lt;/object&gt;&lt;object type=&quot;3&quot; unique_id=&quot;10015&quot;&gt;&lt;property id=&quot;20148&quot; value=&quot;5&quot;/&gt;&lt;property id=&quot;20300&quot; value=&quot;Slide 13&quot;/&gt;&lt;property id=&quot;20307&quot; value=&quot;293&quot;/&gt;&lt;/object&gt;&lt;object type=&quot;3&quot; unique_id=&quot;10016&quot;&gt;&lt;property id=&quot;20148&quot; value=&quot;5&quot;/&gt;&lt;property id=&quot;20300&quot; value=&quot;Slide 14&quot;/&gt;&lt;property id=&quot;20307&quot; value=&quot;259&quot;/&gt;&lt;/object&gt;&lt;object type=&quot;3&quot; unique_id=&quot;10017&quot;&gt;&lt;property id=&quot;20148&quot; value=&quot;5&quot;/&gt;&lt;property id=&quot;20300&quot; value=&quot;Slide 15&quot;/&gt;&lt;property id=&quot;20307&quot; value=&quot;275&quot;/&gt;&lt;/object&gt;&lt;object type=&quot;3&quot; unique_id=&quot;10018&quot;&gt;&lt;property id=&quot;20148&quot; value=&quot;5&quot;/&gt;&lt;property id=&quot;20300&quot; value=&quot;Slide 16&quot;/&gt;&lt;property id=&quot;20307&quot; value=&quot;285&quot;/&gt;&lt;/object&gt;&lt;object type=&quot;3&quot; unique_id=&quot;10019&quot;&gt;&lt;property id=&quot;20148&quot; value=&quot;5&quot;/&gt;&lt;property id=&quot;20300&quot; value=&quot;Slide 17&quot;/&gt;&lt;property id=&quot;20307&quot; value=&quot;286&quot;/&gt;&lt;/object&gt;&lt;object type=&quot;3&quot; unique_id=&quot;10020&quot;&gt;&lt;property id=&quot;20148&quot; value=&quot;5&quot;/&gt;&lt;property id=&quot;20300&quot; value=&quot;Slide 18&quot;/&gt;&lt;property id=&quot;20307&quot; value=&quot;261&quot;/&gt;&lt;/object&gt;&lt;object type=&quot;3&quot; unique_id=&quot;10021&quot;&gt;&lt;property id=&quot;20148&quot; value=&quot;5&quot;/&gt;&lt;property id=&quot;20300&quot; value=&quot;Slide 19&quot;/&gt;&lt;property id=&quot;20307&quot; value=&quot;260&quot;/&gt;&lt;/object&gt;&lt;object type=&quot;3&quot; unique_id=&quot;10022&quot;&gt;&lt;property id=&quot;20148&quot; value=&quot;5&quot;/&gt;&lt;property id=&quot;20300&quot; value=&quot;Slide 20&quot;/&gt;&lt;property id=&quot;20307&quot; value=&quot;276&quot;/&gt;&lt;/object&gt;&lt;object type=&quot;3&quot; unique_id=&quot;10023&quot;&gt;&lt;property id=&quot;20148&quot; value=&quot;5&quot;/&gt;&lt;property id=&quot;20300&quot; value=&quot;Slide 21&quot;/&gt;&lt;property id=&quot;20307&quot; value=&quot;277&quot;/&gt;&lt;/object&gt;&lt;object type=&quot;3&quot; unique_id=&quot;10024&quot;&gt;&lt;property id=&quot;20148&quot; value=&quot;5&quot;/&gt;&lt;property id=&quot;20300&quot; value=&quot;Slide 22&quot;/&gt;&lt;property id=&quot;20307&quot; value=&quot;279&quot;/&gt;&lt;/object&gt;&lt;object type=&quot;3&quot; unique_id=&quot;10025&quot;&gt;&lt;property id=&quot;20148&quot; value=&quot;5&quot;/&gt;&lt;property id=&quot;20300&quot; value=&quot;Slide 23&quot;/&gt;&lt;property id=&quot;20307&quot; value=&quot;271&quot;/&gt;&lt;/object&gt;&lt;/object&gt;&lt;object type=&quot;8&quot; unique_id=&quot;10050&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1888</TotalTime>
  <Words>964</Words>
  <Application>Microsoft Office PowerPoint</Application>
  <PresentationFormat>Custom</PresentationFormat>
  <Paragraphs>120</Paragraphs>
  <Slides>26</Slides>
  <Notes>1</Notes>
  <HiddenSlides>0</HiddenSlides>
  <MMClips>3</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Arial</vt:lpstr>
      <vt:lpstr>Calibri Light</vt:lpstr>
      <vt:lpstr>Century Gothic</vt:lpstr>
      <vt:lpstr>Gill Sans MT</vt:lpstr>
      <vt:lpstr>宋体</vt:lpstr>
      <vt:lpstr>Wingdings 2</vt:lpstr>
      <vt:lpstr>微软雅黑</vt:lpstr>
      <vt:lpstr>Times New Roman</vt:lpstr>
      <vt:lpstr>Calibri</vt:lpstr>
      <vt:lpstr>Wingdings 3</vt:lpstr>
      <vt:lpstr>Office Theme</vt:lpstr>
      <vt:lpstr>Ion Boardroom</vt:lpstr>
      <vt:lpstr>Dividend</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PC</cp:lastModifiedBy>
  <cp:revision>146</cp:revision>
  <dcterms:created xsi:type="dcterms:W3CDTF">2021-09-06T12:59:17Z</dcterms:created>
  <dcterms:modified xsi:type="dcterms:W3CDTF">2021-10-02T10:34:26Z</dcterms:modified>
</cp:coreProperties>
</file>